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3" r:id="rId11"/>
    <p:sldId id="264" r:id="rId12"/>
    <p:sldId id="268" r:id="rId13"/>
    <p:sldId id="269" r:id="rId14"/>
    <p:sldId id="273" r:id="rId15"/>
    <p:sldId id="274" r:id="rId16"/>
    <p:sldId id="272" r:id="rId17"/>
    <p:sldId id="275" r:id="rId18"/>
    <p:sldId id="276" r:id="rId19"/>
    <p:sldId id="306" r:id="rId20"/>
    <p:sldId id="270" r:id="rId21"/>
    <p:sldId id="304" r:id="rId22"/>
    <p:sldId id="305" r:id="rId23"/>
    <p:sldId id="271" r:id="rId24"/>
    <p:sldId id="278" r:id="rId25"/>
    <p:sldId id="279" r:id="rId26"/>
    <p:sldId id="308" r:id="rId27"/>
    <p:sldId id="281" r:id="rId28"/>
    <p:sldId id="282" r:id="rId29"/>
    <p:sldId id="309" r:id="rId30"/>
    <p:sldId id="292" r:id="rId31"/>
    <p:sldId id="310" r:id="rId32"/>
    <p:sldId id="311" r:id="rId33"/>
    <p:sldId id="293" r:id="rId34"/>
    <p:sldId id="294" r:id="rId35"/>
    <p:sldId id="295" r:id="rId36"/>
    <p:sldId id="296" r:id="rId37"/>
    <p:sldId id="297" r:id="rId38"/>
    <p:sldId id="299" r:id="rId39"/>
    <p:sldId id="302" r:id="rId40"/>
    <p:sldId id="303" r:id="rId4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423"/>
    <a:srgbClr val="86121C"/>
    <a:srgbClr val="141313"/>
    <a:srgbClr val="004378"/>
    <a:srgbClr val="009C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3" autoAdjust="0"/>
    <p:restoredTop sz="87076" autoAdjust="0"/>
  </p:normalViewPr>
  <p:slideViewPr>
    <p:cSldViewPr snapToGrid="0" snapToObjects="1">
      <p:cViewPr>
        <p:scale>
          <a:sx n="150" d="100"/>
          <a:sy n="150" d="100"/>
        </p:scale>
        <p:origin x="-2400" y="-440"/>
      </p:cViewPr>
      <p:guideLst>
        <p:guide orient="horz" pos="736"/>
        <p:guide pos="49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D056F-08D5-B440-BB6A-ED47A30D6C64}" type="datetimeFigureOut">
              <a:rPr lang="de-DE" smtClean="0"/>
              <a:t>9/23/14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3BD39-DCC6-4548-940F-84E1FFBF055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55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12" name="Bild 11" descr="Logo_AWI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  <p:cxnSp>
        <p:nvCxnSpPr>
          <p:cNvPr id="6" name="Gerade Verbindung 5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9/23/14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550156"/>
            <a:ext cx="812822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8D566-8D13-5C43-8939-614299B6941B}" type="datetimeFigureOut">
              <a:rPr lang="de-DE" smtClean="0"/>
              <a:pPr/>
              <a:t>9/23/14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70022" y="6550156"/>
            <a:ext cx="5711878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627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1">
              <a:lumMod val="75000"/>
              <a:lumOff val="2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1717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x.doi.org/10.1016/S0098-3004(02)00039-0" TargetMode="External"/><Relationship Id="rId3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594/PANGAEA.737668" TargetMode="External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emf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png"/><Relationship Id="rId12" Type="http://schemas.openxmlformats.org/officeDocument/2006/relationships/image" Target="../media/image54.png"/><Relationship Id="rId13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jpe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jpg"/><Relationship Id="rId10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hyperlink" Target="http://doi.pangaea.de/10.1594/PANGAEA.775547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-Dokument1.docx"/><Relationship Id="rId4" Type="http://schemas.openxmlformats.org/officeDocument/2006/relationships/image" Target="../media/image6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hyperlink" Target="http://doi.pangaea.de/10.1594/pangaea.319879" TargetMode="External"/><Relationship Id="rId5" Type="http://schemas.openxmlformats.org/officeDocument/2006/relationships/image" Target="../media/image68.png"/><Relationship Id="rId6" Type="http://schemas.openxmlformats.org/officeDocument/2006/relationships/image" Target="../media/image69.wmf"/><Relationship Id="rId7" Type="http://schemas.openxmlformats.org/officeDocument/2006/relationships/hyperlink" Target="http://doi.pangaea.de/10.1594/pangaea.103958" TargetMode="External"/><Relationship Id="rId8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i.pangaea.de/10.1594/pangaea.323487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i.pangaea.de/10.1594/PANGAEA.54798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hyperlink" Target="http://issues.pangaea.de/secure/Dashboard.jspa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ssues.pangaea.de/secure/CreateIssueDetails!init.jspa?pid=10010&amp;issuetype=6&amp;summary=Data+submission+2011-09-20T12:16:40Z+(Stefanie+Schumacher,+Alfred+Wegener+Institute+for+Polar+and+Marine+Research,+Bremerhaven)&amp;customfield_10002=Schuma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dx.doi.org/10.1038/461145a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4949664"/>
            <a:ext cx="2924864" cy="70128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376512" y="1330947"/>
            <a:ext cx="6767488" cy="33078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506298" y="1319167"/>
            <a:ext cx="5901676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600" dirty="0" smtClean="0">
                <a:latin typeface="Times"/>
                <a:cs typeface="Times"/>
              </a:rPr>
              <a:t>Time Series </a:t>
            </a:r>
            <a:r>
              <a:rPr lang="de-DE" sz="3600" dirty="0" err="1" smtClean="0">
                <a:latin typeface="Times"/>
                <a:cs typeface="Times"/>
              </a:rPr>
              <a:t>Archiving</a:t>
            </a:r>
            <a:r>
              <a:rPr lang="de-DE" sz="3600" dirty="0" smtClean="0">
                <a:latin typeface="Times"/>
                <a:cs typeface="Times"/>
              </a:rPr>
              <a:t> – </a:t>
            </a:r>
          </a:p>
          <a:p>
            <a:pPr algn="ctr"/>
            <a:r>
              <a:rPr lang="de-DE" sz="3600" dirty="0" smtClean="0">
                <a:latin typeface="Times"/>
                <a:cs typeface="Times"/>
              </a:rPr>
              <a:t>The Data Library PANGAEA</a:t>
            </a:r>
            <a:r>
              <a:rPr lang="de-DE" sz="3600" baseline="30000" dirty="0" smtClean="0">
                <a:latin typeface="Times"/>
                <a:cs typeface="Times"/>
              </a:rPr>
              <a:t>®</a:t>
            </a: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r>
              <a:rPr lang="de-DE" sz="2000" dirty="0" smtClean="0">
                <a:latin typeface="Times"/>
                <a:cs typeface="Times"/>
              </a:rPr>
              <a:t>Stefanie Schumacher &amp; Rainer Sieger</a:t>
            </a:r>
          </a:p>
          <a:p>
            <a:pPr algn="ctr"/>
            <a:r>
              <a:rPr lang="de-DE" sz="2000" dirty="0" err="1" smtClean="0">
                <a:latin typeface="Times"/>
                <a:cs typeface="Times"/>
              </a:rPr>
              <a:t>hdl</a:t>
            </a:r>
            <a:r>
              <a:rPr lang="de-DE" sz="2000" dirty="0" smtClean="0">
                <a:latin typeface="Times"/>
                <a:cs typeface="Times"/>
              </a:rPr>
              <a:t>:</a:t>
            </a:r>
            <a:endParaRPr lang="de-DE" sz="2000" dirty="0">
              <a:latin typeface="Times"/>
              <a:cs typeface="Time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1238" y="2104895"/>
            <a:ext cx="5411787" cy="3679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bases</a:t>
            </a:r>
            <a:r>
              <a:rPr lang="de-DE" sz="2800" b="0" dirty="0" smtClean="0">
                <a:latin typeface="Times"/>
                <a:cs typeface="Times"/>
              </a:rPr>
              <a:t>/</a:t>
            </a:r>
            <a:r>
              <a:rPr lang="de-DE" sz="2800" b="0" dirty="0" err="1" smtClean="0">
                <a:latin typeface="Times"/>
                <a:cs typeface="Times"/>
              </a:rPr>
              <a:t>archives</a:t>
            </a:r>
            <a:r>
              <a:rPr lang="de-DE" sz="2800" b="0" dirty="0" smtClean="0">
                <a:latin typeface="Times"/>
                <a:cs typeface="Times"/>
              </a:rPr>
              <a:t> - NOAA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9" name="Gruppierung 8"/>
          <p:cNvGrpSpPr/>
          <p:nvPr/>
        </p:nvGrpSpPr>
        <p:grpSpPr>
          <a:xfrm>
            <a:off x="217017" y="1078072"/>
            <a:ext cx="5020610" cy="3258059"/>
            <a:chOff x="217017" y="1078072"/>
            <a:chExt cx="5020610" cy="3258059"/>
          </a:xfrm>
        </p:grpSpPr>
        <p:pic>
          <p:nvPicPr>
            <p:cNvPr id="6" name="Bild 5" descr="Bildschirmfoto 2014-07-16 um 11.59.46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17" y="1078072"/>
              <a:ext cx="5020610" cy="2624031"/>
            </a:xfrm>
            <a:prstGeom prst="rect">
              <a:avLst/>
            </a:prstGeom>
          </p:spPr>
        </p:pic>
        <p:pic>
          <p:nvPicPr>
            <p:cNvPr id="7" name="Bild 6" descr="Bildschirmfoto 2014-07-16 um 11.59.58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17" y="3716285"/>
              <a:ext cx="3479994" cy="619846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289361" y="3716285"/>
              <a:ext cx="3407650" cy="619846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3760272" y="1078072"/>
            <a:ext cx="5020146" cy="5267618"/>
            <a:chOff x="3760272" y="1078072"/>
            <a:chExt cx="5020146" cy="5267618"/>
          </a:xfrm>
        </p:grpSpPr>
        <p:pic>
          <p:nvPicPr>
            <p:cNvPr id="5" name="Bild 4" descr="Bildschirmfoto 2014-07-16 um 11.53.52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0272" y="1078072"/>
              <a:ext cx="5020146" cy="5267618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>
            <a:xfrm>
              <a:off x="3760272" y="3383788"/>
              <a:ext cx="998104" cy="176825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91860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</a:t>
            </a:r>
            <a:r>
              <a:rPr lang="de-DE" sz="2800" b="0" dirty="0" smtClean="0">
                <a:latin typeface="Times"/>
                <a:cs typeface="Times"/>
              </a:rPr>
              <a:t>/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NOAA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6" name="Bild 5" descr="Bildschirmfoto 2014-07-16 um 12.08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1148435"/>
            <a:ext cx="4565532" cy="5556852"/>
          </a:xfrm>
          <a:prstGeom prst="rect">
            <a:avLst/>
          </a:prstGeom>
        </p:spPr>
      </p:pic>
      <p:grpSp>
        <p:nvGrpSpPr>
          <p:cNvPr id="10" name="Gruppierung 9"/>
          <p:cNvGrpSpPr/>
          <p:nvPr/>
        </p:nvGrpSpPr>
        <p:grpSpPr>
          <a:xfrm>
            <a:off x="4083201" y="1326188"/>
            <a:ext cx="4956308" cy="4623574"/>
            <a:chOff x="4083201" y="1326188"/>
            <a:chExt cx="4956308" cy="4623574"/>
          </a:xfrm>
        </p:grpSpPr>
        <p:pic>
          <p:nvPicPr>
            <p:cNvPr id="7" name="Bild 6" descr="Bildschirmfoto 2014-07-16 um 12.11.04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4002" y="2925869"/>
              <a:ext cx="3935507" cy="3023893"/>
            </a:xfrm>
            <a:prstGeom prst="rect">
              <a:avLst/>
            </a:prstGeom>
          </p:spPr>
        </p:pic>
        <p:sp>
          <p:nvSpPr>
            <p:cNvPr id="8" name="Eingebuchteter Richtungspfeil 7"/>
            <p:cNvSpPr/>
            <p:nvPr/>
          </p:nvSpPr>
          <p:spPr>
            <a:xfrm>
              <a:off x="4083201" y="3608839"/>
              <a:ext cx="1020801" cy="257200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5104002" y="1326188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 err="1" smtClean="0">
                  <a:latin typeface="Times"/>
                  <a:cs typeface="Times"/>
                </a:rPr>
                <a:t>searchable</a:t>
              </a:r>
              <a:r>
                <a:rPr lang="de-DE" sz="2800" dirty="0" smtClean="0">
                  <a:latin typeface="Times"/>
                  <a:cs typeface="Times"/>
                </a:rPr>
                <a:t> in </a:t>
              </a:r>
              <a:r>
                <a:rPr lang="de-DE" sz="2800" dirty="0" err="1" smtClean="0">
                  <a:latin typeface="Times"/>
                  <a:cs typeface="Times"/>
                </a:rPr>
                <a:t>www</a:t>
              </a:r>
              <a:r>
                <a:rPr lang="de-DE" sz="2800" dirty="0" smtClean="0">
                  <a:latin typeface="Times"/>
                  <a:cs typeface="Times"/>
                </a:rPr>
                <a:t>? 	</a:t>
              </a:r>
              <a:endParaRPr lang="de-DE" sz="2800" dirty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70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7-16 um 4.48.5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7" y="1510131"/>
            <a:ext cx="3068465" cy="2017510"/>
          </a:xfrm>
          <a:prstGeom prst="rect">
            <a:avLst/>
          </a:prstGeom>
        </p:spPr>
      </p:pic>
      <p:pic>
        <p:nvPicPr>
          <p:cNvPr id="4" name="Bild 3" descr="Bildschirmfoto 2014-07-16 um 4.49.30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16" y="1510131"/>
            <a:ext cx="3332373" cy="2134659"/>
          </a:xfrm>
          <a:prstGeom prst="rect">
            <a:avLst/>
          </a:prstGeom>
        </p:spPr>
      </p:pic>
      <p:pic>
        <p:nvPicPr>
          <p:cNvPr id="5" name="Bild 4" descr="Bildschirmfoto 2014-07-16 um 4.50.24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7" y="4466643"/>
            <a:ext cx="3052713" cy="212647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31117" y="996905"/>
            <a:ext cx="1979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Oceanography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032016" y="996905"/>
            <a:ext cx="1654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Snow &amp; </a:t>
            </a:r>
            <a:r>
              <a:rPr lang="de-DE" sz="2400" dirty="0" err="1" smtClean="0">
                <a:latin typeface="Times"/>
                <a:cs typeface="Times"/>
              </a:rPr>
              <a:t>Ice</a:t>
            </a:r>
            <a:endParaRPr lang="de-DE" sz="2400" dirty="0">
              <a:latin typeface="Times"/>
              <a:cs typeface="Times"/>
            </a:endParaRPr>
          </a:p>
        </p:txBody>
      </p:sp>
      <p:pic>
        <p:nvPicPr>
          <p:cNvPr id="9" name="Bild 8" descr="Bildschirmfoto 2014-07-16 um 5.08.15 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16" y="4466643"/>
            <a:ext cx="2418716" cy="22053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31117" y="3899808"/>
            <a:ext cx="1928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Biogeography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032016" y="3899808"/>
            <a:ext cx="3338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Ocean</a:t>
            </a:r>
            <a:r>
              <a:rPr lang="de-DE" sz="2400" dirty="0" smtClean="0">
                <a:latin typeface="Times"/>
                <a:cs typeface="Times"/>
              </a:rPr>
              <a:t> Drilling - </a:t>
            </a:r>
            <a:r>
              <a:rPr lang="de-DE" sz="2400" dirty="0" err="1" smtClean="0">
                <a:latin typeface="Times"/>
                <a:cs typeface="Times"/>
              </a:rPr>
              <a:t>Geology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3059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repository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17 um 3.00.1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50" y="1267128"/>
            <a:ext cx="4728513" cy="4980273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2694560" y="2322379"/>
            <a:ext cx="6449439" cy="3894571"/>
            <a:chOff x="2694560" y="2322379"/>
            <a:chExt cx="6449439" cy="3894571"/>
          </a:xfrm>
        </p:grpSpPr>
        <p:pic>
          <p:nvPicPr>
            <p:cNvPr id="6" name="Bild 5" descr="Bildschirmfoto 2014-07-17 um 3.01.31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4560" y="3154821"/>
              <a:ext cx="6449439" cy="3062129"/>
            </a:xfrm>
            <a:prstGeom prst="rect">
              <a:avLst/>
            </a:prstGeom>
          </p:spPr>
        </p:pic>
        <p:sp>
          <p:nvSpPr>
            <p:cNvPr id="7" name="Rechteck 6"/>
            <p:cNvSpPr/>
            <p:nvPr/>
          </p:nvSpPr>
          <p:spPr>
            <a:xfrm>
              <a:off x="5314279" y="2322379"/>
              <a:ext cx="32955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800" dirty="0" err="1">
                  <a:latin typeface="Times"/>
                  <a:cs typeface="Times"/>
                </a:rPr>
                <a:t>unsearchable</a:t>
              </a:r>
              <a:r>
                <a:rPr lang="de-DE" sz="2800" dirty="0">
                  <a:latin typeface="Times"/>
                  <a:cs typeface="Times"/>
                </a:rPr>
                <a:t> in </a:t>
              </a:r>
              <a:r>
                <a:rPr lang="de-DE" sz="2800" dirty="0" err="1" smtClean="0">
                  <a:latin typeface="Times"/>
                  <a:cs typeface="Times"/>
                </a:rPr>
                <a:t>www</a:t>
              </a:r>
              <a:endParaRPr lang="de-DE" sz="2800" dirty="0" smtClean="0">
                <a:latin typeface="Times"/>
                <a:cs typeface="Times"/>
              </a:endParaRPr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1242856" y="1547043"/>
            <a:ext cx="7377286" cy="1726594"/>
            <a:chOff x="1242856" y="1547043"/>
            <a:chExt cx="7377286" cy="1726594"/>
          </a:xfrm>
        </p:grpSpPr>
        <p:sp>
          <p:nvSpPr>
            <p:cNvPr id="2" name="Rechteck 1"/>
            <p:cNvSpPr/>
            <p:nvPr/>
          </p:nvSpPr>
          <p:spPr>
            <a:xfrm>
              <a:off x="1242856" y="3120861"/>
              <a:ext cx="903278" cy="152776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5314279" y="1547043"/>
              <a:ext cx="33058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800" dirty="0" smtClean="0">
                  <a:latin typeface="Times"/>
                  <a:cs typeface="Times"/>
                </a:rPr>
                <a:t>Data </a:t>
              </a:r>
              <a:r>
                <a:rPr lang="de-DE" sz="2800" dirty="0" err="1" smtClean="0">
                  <a:latin typeface="Times"/>
                  <a:cs typeface="Times"/>
                </a:rPr>
                <a:t>citation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with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doi</a:t>
              </a:r>
              <a:endParaRPr lang="de-DE" sz="2800" dirty="0" smtClean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732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457200" y="1253107"/>
            <a:ext cx="45468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hlinkClick r:id="rId2"/>
              </a:rPr>
              <a:t>doi:10.1016/S0098-3004(02)00039-0</a:t>
            </a:r>
            <a:endParaRPr lang="de-DE" sz="2000" dirty="0"/>
          </a:p>
        </p:txBody>
      </p:sp>
      <p:pic>
        <p:nvPicPr>
          <p:cNvPr id="8" name="Bild 7" descr="Bildschirmfoto 2013-01-13 um 12.48.0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955800"/>
            <a:ext cx="8801100" cy="4241800"/>
          </a:xfrm>
          <a:prstGeom prst="rect">
            <a:avLst/>
          </a:prstGeom>
        </p:spPr>
      </p:pic>
      <p:sp>
        <p:nvSpPr>
          <p:cNvPr id="9" name="Eingebuchteter Pfeil nach rechts 8"/>
          <p:cNvSpPr/>
          <p:nvPr/>
        </p:nvSpPr>
        <p:spPr>
          <a:xfrm>
            <a:off x="25400" y="5637076"/>
            <a:ext cx="660400" cy="320948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>
                <a:latin typeface="Times"/>
                <a:cs typeface="Times"/>
              </a:rPr>
              <a:t>Digital </a:t>
            </a:r>
            <a:r>
              <a:rPr lang="de-DE" sz="2800" b="0" dirty="0" err="1">
                <a:latin typeface="Times"/>
                <a:cs typeface="Times"/>
              </a:rPr>
              <a:t>Object</a:t>
            </a:r>
            <a:r>
              <a:rPr lang="de-DE" sz="2800" b="0" dirty="0">
                <a:latin typeface="Times"/>
                <a:cs typeface="Times"/>
              </a:rPr>
              <a:t> Identifier - DOI</a:t>
            </a:r>
          </a:p>
        </p:txBody>
      </p:sp>
    </p:spTree>
    <p:extLst>
      <p:ext uri="{BB962C8B-B14F-4D97-AF65-F5344CB8AC3E}">
        <p14:creationId xmlns:p14="http://schemas.microsoft.com/office/powerpoint/2010/main" val="3268667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7"/>
          <p:cNvGrpSpPr>
            <a:grpSpLocks/>
          </p:cNvGrpSpPr>
          <p:nvPr/>
        </p:nvGrpSpPr>
        <p:grpSpPr bwMode="auto">
          <a:xfrm>
            <a:off x="6100762" y="3032880"/>
            <a:ext cx="3043238" cy="3055938"/>
            <a:chOff x="5486400" y="906463"/>
            <a:chExt cx="3276600" cy="3236912"/>
          </a:xfrm>
        </p:grpSpPr>
        <p:pic>
          <p:nvPicPr>
            <p:cNvPr id="5" name="Bild 4" descr="404-error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19750" y="1052513"/>
              <a:ext cx="3041650" cy="290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Gerade Verbindung 5"/>
            <p:cNvCxnSpPr/>
            <p:nvPr/>
          </p:nvCxnSpPr>
          <p:spPr>
            <a:xfrm rot="5400000">
              <a:off x="5455822" y="937041"/>
              <a:ext cx="3236912" cy="3175755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>
              <a:off x="5486400" y="906463"/>
              <a:ext cx="3276600" cy="3236912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hteck 10"/>
          <p:cNvSpPr>
            <a:spLocks noChangeArrowheads="1"/>
          </p:cNvSpPr>
          <p:nvPr/>
        </p:nvSpPr>
        <p:spPr bwMode="auto">
          <a:xfrm>
            <a:off x="288014" y="1162888"/>
            <a:ext cx="8210550" cy="269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74" tIns="53636" rIns="107274" bIns="53636">
            <a:spAutoFit/>
          </a:bodyPr>
          <a:lstStyle/>
          <a:p>
            <a:r>
              <a:rPr lang="de-DE" sz="2400" dirty="0" err="1" smtClean="0">
                <a:latin typeface="Times New Roman"/>
                <a:cs typeface="Times New Roman"/>
              </a:rPr>
              <a:t>Is</a:t>
            </a:r>
            <a:r>
              <a:rPr lang="de-DE" sz="2400" dirty="0" smtClean="0">
                <a:latin typeface="Times New Roman"/>
                <a:cs typeface="Times New Roman"/>
              </a:rPr>
              <a:t> </a:t>
            </a:r>
            <a:r>
              <a:rPr lang="de-DE" sz="2400" dirty="0">
                <a:latin typeface="Times New Roman"/>
                <a:cs typeface="Times New Roman"/>
              </a:rPr>
              <a:t>a </a:t>
            </a:r>
            <a:r>
              <a:rPr lang="de-DE" sz="2400" dirty="0" err="1">
                <a:latin typeface="Times New Roman"/>
                <a:cs typeface="Times New Roman"/>
              </a:rPr>
              <a:t>character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string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used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to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uniquely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identify</a:t>
            </a:r>
            <a:r>
              <a:rPr lang="de-DE" sz="2400" dirty="0">
                <a:latin typeface="Times New Roman"/>
                <a:cs typeface="Times New Roman"/>
              </a:rPr>
              <a:t> an electronic </a:t>
            </a:r>
            <a:r>
              <a:rPr lang="de-DE" sz="2400" dirty="0" err="1">
                <a:latin typeface="Times New Roman"/>
                <a:cs typeface="Times New Roman"/>
              </a:rPr>
              <a:t>document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object</a:t>
            </a:r>
            <a:r>
              <a:rPr lang="de-DE" sz="2400" dirty="0">
                <a:latin typeface="Times New Roman"/>
                <a:cs typeface="Times New Roman"/>
              </a:rPr>
              <a:t>. </a:t>
            </a:r>
          </a:p>
          <a:p>
            <a:endParaRPr lang="de-DE" sz="2400" dirty="0">
              <a:latin typeface="Times New Roman"/>
              <a:cs typeface="Times New Roman"/>
            </a:endParaRPr>
          </a:p>
          <a:p>
            <a:r>
              <a:rPr lang="de-DE" sz="2400" dirty="0">
                <a:latin typeface="Times New Roman"/>
                <a:cs typeface="Times New Roman"/>
              </a:rPr>
              <a:t>The DOI </a:t>
            </a:r>
            <a:r>
              <a:rPr lang="de-DE" sz="2400" dirty="0" err="1" smtClean="0">
                <a:latin typeface="Times New Roman"/>
                <a:cs typeface="Times New Roman"/>
              </a:rPr>
              <a:t>of</a:t>
            </a:r>
            <a:r>
              <a:rPr lang="de-DE" sz="2400" dirty="0" smtClean="0">
                <a:latin typeface="Times New Roman"/>
                <a:cs typeface="Times New Roman"/>
              </a:rPr>
              <a:t> a </a:t>
            </a:r>
            <a:r>
              <a:rPr lang="de-DE" sz="2400" dirty="0" err="1">
                <a:latin typeface="Times New Roman"/>
                <a:cs typeface="Times New Roman"/>
              </a:rPr>
              <a:t>document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is</a:t>
            </a:r>
            <a:r>
              <a:rPr lang="de-DE" sz="2400" dirty="0">
                <a:latin typeface="Times New Roman"/>
                <a:cs typeface="Times New Roman"/>
              </a:rPr>
              <a:t> permanent, </a:t>
            </a:r>
            <a:r>
              <a:rPr lang="de-DE" sz="2400" dirty="0" err="1">
                <a:latin typeface="Times New Roman"/>
                <a:cs typeface="Times New Roman"/>
              </a:rPr>
              <a:t>whereas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its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location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and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other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metadata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may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change</a:t>
            </a:r>
            <a:endParaRPr lang="de-DE" sz="2400" dirty="0">
              <a:latin typeface="Times New Roman"/>
              <a:cs typeface="Times New Roman"/>
            </a:endParaRPr>
          </a:p>
          <a:p>
            <a:endParaRPr lang="de-DE" sz="2400" dirty="0">
              <a:latin typeface="Times New Roman"/>
              <a:cs typeface="Times New Roman"/>
            </a:endParaRPr>
          </a:p>
          <a:p>
            <a:r>
              <a:rPr lang="de-DE" sz="2400" dirty="0">
                <a:latin typeface="Times New Roman"/>
                <a:cs typeface="Times New Roman"/>
              </a:rPr>
              <a:t>Is </a:t>
            </a:r>
            <a:r>
              <a:rPr lang="de-DE" sz="2400" dirty="0" err="1">
                <a:latin typeface="Times New Roman"/>
                <a:cs typeface="Times New Roman"/>
              </a:rPr>
              <a:t>resolved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by</a:t>
            </a:r>
            <a:r>
              <a:rPr lang="de-DE" sz="2400" dirty="0">
                <a:latin typeface="Times New Roman"/>
                <a:cs typeface="Times New Roman"/>
              </a:rPr>
              <a:t> a </a:t>
            </a:r>
            <a:r>
              <a:rPr lang="de-DE" sz="2400" dirty="0" err="1">
                <a:latin typeface="Times New Roman"/>
                <a:cs typeface="Times New Roman"/>
              </a:rPr>
              <a:t>doi-resolver</a:t>
            </a:r>
            <a:r>
              <a:rPr lang="de-DE" sz="2400" dirty="0">
                <a:latin typeface="Times New Roman"/>
                <a:cs typeface="Times New Roman"/>
              </a:rPr>
              <a:t>: </a:t>
            </a:r>
            <a:r>
              <a:rPr lang="de-DE" sz="2400" dirty="0">
                <a:solidFill>
                  <a:srgbClr val="FF0000"/>
                </a:solidFill>
                <a:latin typeface="Times New Roman"/>
                <a:cs typeface="Times New Roman"/>
              </a:rPr>
              <a:t>http://dx.doi.org/</a:t>
            </a:r>
          </a:p>
        </p:txBody>
      </p:sp>
      <p:sp>
        <p:nvSpPr>
          <p:cNvPr id="9" name="Textfeld 7"/>
          <p:cNvSpPr txBox="1">
            <a:spLocks noChangeArrowheads="1"/>
          </p:cNvSpPr>
          <p:nvPr/>
        </p:nvSpPr>
        <p:spPr bwMode="auto">
          <a:xfrm>
            <a:off x="304097" y="3910202"/>
            <a:ext cx="1364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 err="1">
                <a:latin typeface="Times"/>
                <a:cs typeface="Times"/>
              </a:rPr>
              <a:t>Example</a:t>
            </a:r>
            <a:r>
              <a:rPr lang="de-DE" sz="2400" dirty="0">
                <a:latin typeface="Times"/>
                <a:cs typeface="Times"/>
              </a:rPr>
              <a:t>:</a:t>
            </a:r>
          </a:p>
        </p:txBody>
      </p:sp>
      <p:sp>
        <p:nvSpPr>
          <p:cNvPr id="10" name="Textfeld 8"/>
          <p:cNvSpPr txBox="1">
            <a:spLocks noChangeArrowheads="1"/>
          </p:cNvSpPr>
          <p:nvPr/>
        </p:nvSpPr>
        <p:spPr bwMode="auto">
          <a:xfrm>
            <a:off x="154890" y="5969688"/>
            <a:ext cx="5793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>
                <a:latin typeface="Times"/>
                <a:cs typeface="Times"/>
                <a:hlinkClick r:id="rId3"/>
              </a:rPr>
              <a:t>http://dx.doi.org/10.1594/PANGAEA.737668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11" name="Textfeld 8"/>
          <p:cNvSpPr txBox="1">
            <a:spLocks noChangeArrowheads="1"/>
          </p:cNvSpPr>
          <p:nvPr/>
        </p:nvSpPr>
        <p:spPr bwMode="auto">
          <a:xfrm>
            <a:off x="1305809" y="4422965"/>
            <a:ext cx="4191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>
                <a:latin typeface="Times"/>
                <a:cs typeface="Times"/>
              </a:rPr>
              <a:t>doi:10.1594/PANGAEA.737668</a:t>
            </a:r>
          </a:p>
        </p:txBody>
      </p:sp>
      <p:sp>
        <p:nvSpPr>
          <p:cNvPr id="12" name="Pfeil nach unten 11"/>
          <p:cNvSpPr/>
          <p:nvPr/>
        </p:nvSpPr>
        <p:spPr>
          <a:xfrm>
            <a:off x="3184541" y="4990322"/>
            <a:ext cx="216024" cy="64807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2000"/>
          </a:p>
        </p:txBody>
      </p:sp>
      <p:sp>
        <p:nvSpPr>
          <p:cNvPr id="13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>
                <a:latin typeface="Times"/>
                <a:cs typeface="Times"/>
              </a:rPr>
              <a:t>Digital </a:t>
            </a:r>
            <a:r>
              <a:rPr lang="de-DE" sz="2800" b="0" dirty="0" err="1">
                <a:latin typeface="Times"/>
                <a:cs typeface="Times"/>
              </a:rPr>
              <a:t>Object</a:t>
            </a:r>
            <a:r>
              <a:rPr lang="de-DE" sz="2800" b="0" dirty="0">
                <a:latin typeface="Times"/>
                <a:cs typeface="Times"/>
              </a:rPr>
              <a:t> Identifier - DOI</a:t>
            </a:r>
          </a:p>
        </p:txBody>
      </p:sp>
      <p:grpSp>
        <p:nvGrpSpPr>
          <p:cNvPr id="14" name="Gruppierung 13"/>
          <p:cNvGrpSpPr/>
          <p:nvPr/>
        </p:nvGrpSpPr>
        <p:grpSpPr>
          <a:xfrm>
            <a:off x="154890" y="3784600"/>
            <a:ext cx="5793473" cy="2923921"/>
            <a:chOff x="154890" y="3784600"/>
            <a:chExt cx="5793473" cy="2923921"/>
          </a:xfrm>
          <a:effectLst/>
        </p:grpSpPr>
        <p:sp>
          <p:nvSpPr>
            <p:cNvPr id="3" name="Rechteck 2"/>
            <p:cNvSpPr/>
            <p:nvPr/>
          </p:nvSpPr>
          <p:spPr>
            <a:xfrm>
              <a:off x="154890" y="3784600"/>
              <a:ext cx="5793473" cy="2923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" name="Bild 1" descr="Bildschirmfoto 2014-07-23 um 3.41.30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038" y="3856531"/>
              <a:ext cx="4292747" cy="28519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4501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868967" y="2013741"/>
            <a:ext cx="7727346" cy="42270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Pangaea is an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o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pen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a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ccess </a:t>
            </a:r>
            <a:r>
              <a:rPr lang="en-US" sz="2400" b="1" dirty="0">
                <a:solidFill>
                  <a:srgbClr val="FF0000"/>
                </a:solidFill>
                <a:latin typeface="Times"/>
                <a:cs typeface="Times"/>
              </a:rPr>
              <a:t>data library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 </a:t>
            </a:r>
            <a:r>
              <a:rPr lang="en-US" sz="2400" dirty="0">
                <a:latin typeface="Times"/>
                <a:cs typeface="Times"/>
              </a:rPr>
              <a:t>for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earth system research</a:t>
            </a:r>
            <a:r>
              <a:rPr lang="en-US" sz="2400" dirty="0">
                <a:latin typeface="Times"/>
                <a:cs typeface="Times"/>
              </a:rPr>
              <a:t>. Data are stored </a:t>
            </a:r>
            <a:r>
              <a:rPr lang="en-US" sz="2400" dirty="0" err="1">
                <a:solidFill>
                  <a:srgbClr val="FF0000"/>
                </a:solidFill>
                <a:latin typeface="Times"/>
                <a:cs typeface="Times"/>
              </a:rPr>
              <a:t>georeferenced</a:t>
            </a:r>
            <a:r>
              <a:rPr lang="en-US" sz="2400" dirty="0">
                <a:latin typeface="Times"/>
                <a:cs typeface="Times"/>
              </a:rPr>
              <a:t> in space and time in a relational database and a tape archive</a:t>
            </a:r>
            <a:r>
              <a:rPr lang="en-US" sz="2400" dirty="0" smtClean="0">
                <a:latin typeface="Times"/>
                <a:cs typeface="Times"/>
              </a:rPr>
              <a:t>.</a:t>
            </a:r>
          </a:p>
          <a:p>
            <a:pPr>
              <a:lnSpc>
                <a:spcPct val="140000"/>
              </a:lnSpc>
            </a:pPr>
            <a:endParaRPr lang="en-US" sz="2400" dirty="0">
              <a:latin typeface="Times"/>
              <a:cs typeface="Times"/>
            </a:endParaRPr>
          </a:p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The data content is accessible on the </a:t>
            </a:r>
            <a:r>
              <a:rPr lang="en-US" sz="2400" dirty="0" smtClean="0">
                <a:latin typeface="Times"/>
                <a:cs typeface="Times"/>
              </a:rPr>
              <a:t>internet </a:t>
            </a:r>
            <a:r>
              <a:rPr lang="en-US" sz="2400" dirty="0">
                <a:latin typeface="Times"/>
                <a:cs typeface="Times"/>
              </a:rPr>
              <a:t>via a search engine, a data warehouse and web services.</a:t>
            </a:r>
          </a:p>
          <a:p>
            <a:pPr>
              <a:lnSpc>
                <a:spcPct val="140000"/>
              </a:lnSpc>
            </a:pPr>
            <a:endParaRPr lang="en-US" sz="2400" dirty="0">
              <a:latin typeface="Times"/>
              <a:cs typeface="Times"/>
            </a:endParaRPr>
          </a:p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The system is open to any scientist or project to archive and publish data.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364937" y="1025622"/>
            <a:ext cx="6249988" cy="892175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40000"/>
              </a:lnSpc>
            </a:pPr>
            <a:r>
              <a:rPr lang="en-US" sz="2800" dirty="0" smtClean="0">
                <a:latin typeface="Times"/>
                <a:cs typeface="Times"/>
              </a:rPr>
              <a:t>What is PANGAEA</a:t>
            </a:r>
            <a:r>
              <a:rPr lang="en-US" sz="2800" baseline="32000" dirty="0" smtClean="0">
                <a:latin typeface="Times"/>
                <a:cs typeface="Times"/>
              </a:rPr>
              <a:t>®</a:t>
            </a:r>
            <a:r>
              <a:rPr lang="en-US" sz="2800" dirty="0" smtClean="0">
                <a:latin typeface="Times"/>
                <a:cs typeface="Times"/>
              </a:rPr>
              <a:t> ?</a:t>
            </a:r>
            <a:endParaRPr lang="en-US" sz="2800" dirty="0" smtClean="0">
              <a:latin typeface="Times"/>
              <a:ea typeface="ヒラギノ明朝 ProN W6" charset="-128"/>
              <a:cs typeface="Times"/>
            </a:endParaRPr>
          </a:p>
        </p:txBody>
      </p:sp>
      <p:pic>
        <p:nvPicPr>
          <p:cNvPr id="6" name="Bild 5" descr="Pangaea-Log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7" y="144870"/>
            <a:ext cx="1814916" cy="126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56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197" y="3617673"/>
            <a:ext cx="2763937" cy="2083583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08" y="1741387"/>
            <a:ext cx="4306455" cy="1334688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840123" y="7409215"/>
            <a:ext cx="6930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latin typeface="Times New Roman"/>
                <a:cs typeface="Times New Roman"/>
              </a:rPr>
              <a:t>Both institutions have committed to long-term operate </a:t>
            </a:r>
            <a:r>
              <a:rPr lang="en-US" sz="2000" i="1" dirty="0" smtClean="0">
                <a:latin typeface="Times New Roman"/>
                <a:cs typeface="Times New Roman"/>
              </a:rPr>
              <a:t>PANGAEA</a:t>
            </a:r>
            <a:endParaRPr lang="de-DE" dirty="0"/>
          </a:p>
        </p:txBody>
      </p:sp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PANGAEA </a:t>
            </a:r>
            <a:r>
              <a:rPr lang="de-DE" sz="2800" b="0" dirty="0" err="1" smtClean="0">
                <a:latin typeface="Times"/>
                <a:cs typeface="Times"/>
              </a:rPr>
              <a:t>hosts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3" name="Bild 12" descr="AWI_Logo_Farbe_CMYK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163" y="2032468"/>
            <a:ext cx="4373036" cy="778899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82" y="3910278"/>
            <a:ext cx="3406269" cy="157212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06331" y="5991264"/>
            <a:ext cx="8277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Times"/>
                <a:cs typeface="Times"/>
              </a:rPr>
              <a:t>Both institutions have committed to long-term operate </a:t>
            </a:r>
            <a:r>
              <a:rPr lang="en-US" sz="2400" i="1" dirty="0" smtClean="0">
                <a:latin typeface="Times"/>
                <a:cs typeface="Times"/>
              </a:rPr>
              <a:t>PANGAEA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2805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31" name="Gruppierung 30"/>
          <p:cNvGrpSpPr/>
          <p:nvPr/>
        </p:nvGrpSpPr>
        <p:grpSpPr>
          <a:xfrm>
            <a:off x="3454400" y="4598327"/>
            <a:ext cx="2277533" cy="1219200"/>
            <a:chOff x="3454400" y="4598327"/>
            <a:chExt cx="2277533" cy="1219200"/>
          </a:xfrm>
        </p:grpSpPr>
        <p:sp>
          <p:nvSpPr>
            <p:cNvPr id="4" name="Rechteck 3"/>
            <p:cNvSpPr/>
            <p:nvPr/>
          </p:nvSpPr>
          <p:spPr>
            <a:xfrm>
              <a:off x="3454400" y="4598327"/>
              <a:ext cx="2277533" cy="1219200"/>
            </a:xfrm>
            <a:prstGeom prst="rect">
              <a:avLst/>
            </a:prstGeom>
            <a:solidFill>
              <a:srgbClr val="FF0000">
                <a:alpha val="74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Rechteck 1"/>
            <p:cNvSpPr/>
            <p:nvPr/>
          </p:nvSpPr>
          <p:spPr>
            <a:xfrm>
              <a:off x="4002608" y="4816523"/>
              <a:ext cx="10567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3600" dirty="0">
                  <a:latin typeface="Times"/>
                  <a:cs typeface="Times"/>
                </a:rPr>
                <a:t>Data </a:t>
              </a:r>
              <a:endParaRPr lang="de-DE" sz="3600" dirty="0"/>
            </a:p>
          </p:txBody>
        </p:sp>
      </p:grpSp>
      <p:grpSp>
        <p:nvGrpSpPr>
          <p:cNvPr id="51" name="Gruppierung 50"/>
          <p:cNvGrpSpPr/>
          <p:nvPr/>
        </p:nvGrpSpPr>
        <p:grpSpPr>
          <a:xfrm>
            <a:off x="325684" y="1131332"/>
            <a:ext cx="8622022" cy="3851633"/>
            <a:chOff x="325684" y="1131332"/>
            <a:chExt cx="8622022" cy="3851633"/>
          </a:xfrm>
        </p:grpSpPr>
        <p:grpSp>
          <p:nvGrpSpPr>
            <p:cNvPr id="44" name="Gruppierung 43"/>
            <p:cNvGrpSpPr/>
            <p:nvPr/>
          </p:nvGrpSpPr>
          <p:grpSpPr>
            <a:xfrm>
              <a:off x="6918828" y="2936634"/>
              <a:ext cx="2028878" cy="1181332"/>
              <a:chOff x="6807200" y="1371600"/>
              <a:chExt cx="2028878" cy="1181332"/>
            </a:xfrm>
          </p:grpSpPr>
          <p:sp>
            <p:nvSpPr>
              <p:cNvPr id="34" name="Textfeld 33"/>
              <p:cNvSpPr txBox="1"/>
              <p:nvPr/>
            </p:nvSpPr>
            <p:spPr>
              <a:xfrm>
                <a:off x="6807200" y="1371600"/>
                <a:ext cx="10567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Project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7933267" y="2091267"/>
                <a:ext cx="902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Event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7205134" y="1731434"/>
                <a:ext cx="14497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Campaign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6" name="Gruppierung 45"/>
            <p:cNvGrpSpPr/>
            <p:nvPr/>
          </p:nvGrpSpPr>
          <p:grpSpPr>
            <a:xfrm>
              <a:off x="325684" y="2862430"/>
              <a:ext cx="2547821" cy="1255536"/>
              <a:chOff x="384668" y="3143598"/>
              <a:chExt cx="2547821" cy="1255536"/>
            </a:xfrm>
          </p:grpSpPr>
          <p:sp>
            <p:nvSpPr>
              <p:cNvPr id="36" name="Textfeld 35"/>
              <p:cNvSpPr txBox="1"/>
              <p:nvPr/>
            </p:nvSpPr>
            <p:spPr>
              <a:xfrm>
                <a:off x="384668" y="3143598"/>
                <a:ext cx="10567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Author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500637" y="3937469"/>
                <a:ext cx="14318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Reference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838200" y="3537299"/>
                <a:ext cx="18717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Staff</a:t>
                </a:r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/Institute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5" name="Gruppierung 44"/>
            <p:cNvGrpSpPr/>
            <p:nvPr/>
          </p:nvGrpSpPr>
          <p:grpSpPr>
            <a:xfrm>
              <a:off x="3514259" y="1426865"/>
              <a:ext cx="2585446" cy="1221264"/>
              <a:chOff x="3370326" y="1426865"/>
              <a:chExt cx="2585446" cy="1221264"/>
            </a:xfrm>
          </p:grpSpPr>
          <p:sp>
            <p:nvSpPr>
              <p:cNvPr id="32" name="Textfeld 31"/>
              <p:cNvSpPr txBox="1"/>
              <p:nvPr/>
            </p:nvSpPr>
            <p:spPr>
              <a:xfrm>
                <a:off x="3370326" y="1426865"/>
                <a:ext cx="14321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Parameter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3811543" y="1806664"/>
                <a:ext cx="209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Method</a:t>
                </a:r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/Device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5219673" y="2186464"/>
                <a:ext cx="7360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Unit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sp>
          <p:nvSpPr>
            <p:cNvPr id="42" name="Rechteck 41"/>
            <p:cNvSpPr/>
            <p:nvPr/>
          </p:nvSpPr>
          <p:spPr>
            <a:xfrm>
              <a:off x="325684" y="1131332"/>
              <a:ext cx="2277533" cy="1219200"/>
            </a:xfrm>
            <a:prstGeom prst="rect">
              <a:avLst/>
            </a:prstGeom>
            <a:solidFill>
              <a:srgbClr val="0000FF">
                <a:alpha val="86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384668" y="1426865"/>
              <a:ext cx="2159566" cy="646331"/>
            </a:xfrm>
            <a:prstGeom prst="rect">
              <a:avLst/>
            </a:prstGeom>
            <a:solidFill>
              <a:srgbClr val="0000FF">
                <a:alpha val="25000"/>
              </a:srgbClr>
            </a:solidFill>
          </p:spPr>
          <p:txBody>
            <a:bodyPr wrap="none">
              <a:spAutoFit/>
            </a:bodyPr>
            <a:lstStyle/>
            <a:p>
              <a:r>
                <a:rPr lang="de-DE" sz="3600" dirty="0" smtClean="0">
                  <a:latin typeface="Times"/>
                  <a:cs typeface="Times"/>
                </a:rPr>
                <a:t>Meta-Data</a:t>
              </a:r>
              <a:endParaRPr lang="de-DE" sz="3600" dirty="0"/>
            </a:p>
          </p:txBody>
        </p:sp>
        <p:sp>
          <p:nvSpPr>
            <p:cNvPr id="47" name="Eingebuchteter Richtungspfeil 46"/>
            <p:cNvSpPr/>
            <p:nvPr/>
          </p:nvSpPr>
          <p:spPr>
            <a:xfrm rot="2145565">
              <a:off x="1985150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9" name="Eingebuchteter Richtungspfeil 48"/>
            <p:cNvSpPr/>
            <p:nvPr/>
          </p:nvSpPr>
          <p:spPr>
            <a:xfrm rot="19454435" flipH="1">
              <a:off x="6029864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0" name="Eingebuchteter Richtungspfeil 49"/>
            <p:cNvSpPr/>
            <p:nvPr/>
          </p:nvSpPr>
          <p:spPr>
            <a:xfrm rot="5400000">
              <a:off x="4067950" y="3241202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146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2633135" y="3327401"/>
            <a:ext cx="3829048" cy="1430865"/>
            <a:chOff x="2633135" y="3327401"/>
            <a:chExt cx="3829048" cy="1430865"/>
          </a:xfrm>
        </p:grpSpPr>
        <p:pic>
          <p:nvPicPr>
            <p:cNvPr id="2" name="Bild 1" descr="Bildschirmfoto 2014-08-12 um 4.01.09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3061" y="3736454"/>
              <a:ext cx="797983" cy="971040"/>
            </a:xfrm>
            <a:prstGeom prst="rect">
              <a:avLst/>
            </a:prstGeom>
          </p:spPr>
        </p:pic>
        <p:sp>
          <p:nvSpPr>
            <p:cNvPr id="3" name="Textfeld 2"/>
            <p:cNvSpPr txBox="1"/>
            <p:nvPr/>
          </p:nvSpPr>
          <p:spPr>
            <a:xfrm>
              <a:off x="2633135" y="3327401"/>
              <a:ext cx="110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numerical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4" name="Bild 3" descr="Bildschirmfoto 2014-08-12 um 4.03.17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7719" y="3736454"/>
              <a:ext cx="927491" cy="1021812"/>
            </a:xfrm>
            <a:prstGeom prst="rect">
              <a:avLst/>
            </a:prstGeom>
          </p:spPr>
        </p:pic>
        <p:sp>
          <p:nvSpPr>
            <p:cNvPr id="26" name="Textfeld 25"/>
            <p:cNvSpPr txBox="1"/>
            <p:nvPr/>
          </p:nvSpPr>
          <p:spPr>
            <a:xfrm>
              <a:off x="4010023" y="3327401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text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27" name="Bild 26" descr="Bildschirmfoto 2014-08-12 um 4.10.06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867" y="3736454"/>
              <a:ext cx="1475316" cy="960403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5274739" y="3327401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object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</p:grpSp>
      <p:grpSp>
        <p:nvGrpSpPr>
          <p:cNvPr id="18" name="Gruppierung 17"/>
          <p:cNvGrpSpPr/>
          <p:nvPr/>
        </p:nvGrpSpPr>
        <p:grpSpPr>
          <a:xfrm>
            <a:off x="6638493" y="1110549"/>
            <a:ext cx="1881272" cy="1993507"/>
            <a:chOff x="3126327" y="1110549"/>
            <a:chExt cx="1881272" cy="1993507"/>
          </a:xfrm>
        </p:grpSpPr>
        <p:sp>
          <p:nvSpPr>
            <p:cNvPr id="30" name="Textfeld 29"/>
            <p:cNvSpPr txBox="1"/>
            <p:nvPr/>
          </p:nvSpPr>
          <p:spPr>
            <a:xfrm>
              <a:off x="3747512" y="1110549"/>
              <a:ext cx="787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what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70266" y="1700014"/>
              <a:ext cx="954491" cy="633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2" name="Bild 31" descr="Bildschirmfoto 2014-08-12 um 4.34.38 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5693" y="1522216"/>
              <a:ext cx="590550" cy="820499"/>
            </a:xfrm>
            <a:prstGeom prst="rect">
              <a:avLst/>
            </a:prstGeom>
          </p:spPr>
        </p:pic>
        <p:sp>
          <p:nvSpPr>
            <p:cNvPr id="33" name="Textfeld 32"/>
            <p:cNvSpPr txBox="1"/>
            <p:nvPr/>
          </p:nvSpPr>
          <p:spPr>
            <a:xfrm>
              <a:off x="3126327" y="2734724"/>
              <a:ext cx="18812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>
                  <a:latin typeface="Times"/>
                  <a:cs typeface="Times"/>
                </a:rPr>
                <a:t>P</a:t>
              </a:r>
              <a:r>
                <a:rPr lang="de-DE" i="1" dirty="0" smtClean="0">
                  <a:latin typeface="Times"/>
                  <a:cs typeface="Times"/>
                </a:rPr>
                <a:t>arameter [</a:t>
              </a:r>
              <a:r>
                <a:rPr lang="de-DE" i="1" dirty="0" err="1" smtClean="0">
                  <a:latin typeface="Times"/>
                  <a:cs typeface="Times"/>
                </a:rPr>
                <a:t>unit</a:t>
              </a:r>
              <a:r>
                <a:rPr lang="de-DE" i="1" dirty="0" smtClean="0">
                  <a:latin typeface="Times"/>
                  <a:cs typeface="Times"/>
                </a:rPr>
                <a:t>]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2817832" y="1110549"/>
            <a:ext cx="2983408" cy="1993507"/>
            <a:chOff x="5798800" y="1110549"/>
            <a:chExt cx="2983408" cy="1993507"/>
          </a:xfrm>
        </p:grpSpPr>
        <p:sp>
          <p:nvSpPr>
            <p:cNvPr id="34" name="Textfeld 33"/>
            <p:cNvSpPr txBox="1"/>
            <p:nvPr/>
          </p:nvSpPr>
          <p:spPr>
            <a:xfrm>
              <a:off x="6301254" y="1110549"/>
              <a:ext cx="8259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when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798800" y="1573009"/>
              <a:ext cx="740300" cy="7875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6" name="Bild 35" descr="Bildschirmfoto 2014-08-12 um 4.37.37 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2169" y="1395211"/>
              <a:ext cx="1950039" cy="1192901"/>
            </a:xfrm>
            <a:prstGeom prst="rect">
              <a:avLst/>
            </a:prstGeom>
          </p:spPr>
        </p:pic>
        <p:sp>
          <p:nvSpPr>
            <p:cNvPr id="37" name="Textfeld 36"/>
            <p:cNvSpPr txBox="1"/>
            <p:nvPr/>
          </p:nvSpPr>
          <p:spPr>
            <a:xfrm>
              <a:off x="6109698" y="2734724"/>
              <a:ext cx="2383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Date/Time </a:t>
              </a:r>
              <a:r>
                <a:rPr lang="de-DE" dirty="0" err="1" smtClean="0">
                  <a:latin typeface="Times"/>
                  <a:cs typeface="Times"/>
                </a:rPr>
                <a:t>or</a:t>
              </a:r>
              <a:r>
                <a:rPr lang="de-DE" i="1" dirty="0" smtClean="0">
                  <a:latin typeface="Times"/>
                  <a:cs typeface="Times"/>
                </a:rPr>
                <a:t> geol. </a:t>
              </a:r>
              <a:r>
                <a:rPr lang="de-DE" i="1" dirty="0">
                  <a:latin typeface="Times"/>
                  <a:cs typeface="Times"/>
                </a:rPr>
                <a:t>A</a:t>
              </a:r>
              <a:r>
                <a:rPr lang="de-DE" i="1" dirty="0" smtClean="0">
                  <a:latin typeface="Times"/>
                  <a:cs typeface="Times"/>
                </a:rPr>
                <a:t>ge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7155950" y="4429483"/>
            <a:ext cx="1624468" cy="1993507"/>
            <a:chOff x="7155950" y="4429483"/>
            <a:chExt cx="1624468" cy="1993507"/>
          </a:xfrm>
        </p:grpSpPr>
        <p:sp>
          <p:nvSpPr>
            <p:cNvPr id="38" name="Textfeld 37"/>
            <p:cNvSpPr txBox="1"/>
            <p:nvPr/>
          </p:nvSpPr>
          <p:spPr>
            <a:xfrm>
              <a:off x="7782482" y="4429483"/>
              <a:ext cx="71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how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9" name="Bild 38" descr="d28474db32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5950" y="4917344"/>
              <a:ext cx="626532" cy="939798"/>
            </a:xfrm>
            <a:prstGeom prst="rect">
              <a:avLst/>
            </a:prstGeom>
          </p:spPr>
        </p:pic>
        <p:pic>
          <p:nvPicPr>
            <p:cNvPr id="40" name="Bild 39" descr="Bildschirmfoto 2014-08-12 um 4.44.46 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771" y="4940744"/>
              <a:ext cx="837647" cy="998520"/>
            </a:xfrm>
            <a:prstGeom prst="rect">
              <a:avLst/>
            </a:prstGeom>
          </p:spPr>
        </p:pic>
        <p:sp>
          <p:nvSpPr>
            <p:cNvPr id="41" name="Textfeld 40"/>
            <p:cNvSpPr txBox="1"/>
            <p:nvPr/>
          </p:nvSpPr>
          <p:spPr>
            <a:xfrm>
              <a:off x="7367615" y="6053658"/>
              <a:ext cx="951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Method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-871451" y="1110549"/>
            <a:ext cx="3700700" cy="6290563"/>
            <a:chOff x="-871451" y="1110549"/>
            <a:chExt cx="3700700" cy="6290563"/>
          </a:xfrm>
        </p:grpSpPr>
        <p:grpSp>
          <p:nvGrpSpPr>
            <p:cNvPr id="17" name="Gruppierung 16"/>
            <p:cNvGrpSpPr/>
            <p:nvPr/>
          </p:nvGrpSpPr>
          <p:grpSpPr>
            <a:xfrm>
              <a:off x="-871451" y="1110549"/>
              <a:ext cx="3223684" cy="6290563"/>
              <a:chOff x="-871451" y="1110549"/>
              <a:chExt cx="3223684" cy="6290563"/>
            </a:xfrm>
          </p:grpSpPr>
          <p:sp>
            <p:nvSpPr>
              <p:cNvPr id="43" name="Textfeld 42"/>
              <p:cNvSpPr txBox="1"/>
              <p:nvPr/>
            </p:nvSpPr>
            <p:spPr>
              <a:xfrm>
                <a:off x="719666" y="1110549"/>
                <a:ext cx="9028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where</a:t>
                </a:r>
                <a:r>
                  <a:rPr lang="de-DE" b="1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?</a:t>
                </a:r>
                <a:endParaRPr lang="de-DE" b="1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pic>
            <p:nvPicPr>
              <p:cNvPr id="44" name="Bild 43" descr="Bildschirmfoto 2014-08-12 um 4.50.49 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223" y="1654060"/>
                <a:ext cx="1444209" cy="1359555"/>
              </a:xfrm>
              <a:prstGeom prst="rect">
                <a:avLst/>
              </a:prstGeom>
            </p:spPr>
          </p:pic>
          <p:grpSp>
            <p:nvGrpSpPr>
              <p:cNvPr id="48" name="Gruppierung 47"/>
              <p:cNvGrpSpPr/>
              <p:nvPr/>
            </p:nvGrpSpPr>
            <p:grpSpPr>
              <a:xfrm>
                <a:off x="772847" y="1711325"/>
                <a:ext cx="207169" cy="285750"/>
                <a:chOff x="948266" y="4004733"/>
                <a:chExt cx="245534" cy="338667"/>
              </a:xfrm>
              <a:effectLst/>
            </p:grpSpPr>
            <p:cxnSp>
              <p:nvCxnSpPr>
                <p:cNvPr id="46" name="Gerade Verbindung 45"/>
                <p:cNvCxnSpPr/>
                <p:nvPr/>
              </p:nvCxnSpPr>
              <p:spPr>
                <a:xfrm>
                  <a:off x="956733" y="4123267"/>
                  <a:ext cx="0" cy="220133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Gleichschenkliges Dreieck 46"/>
                <p:cNvSpPr/>
                <p:nvPr/>
              </p:nvSpPr>
              <p:spPr>
                <a:xfrm rot="5400000">
                  <a:off x="973666" y="3979333"/>
                  <a:ext cx="194734" cy="245534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49" name="Textfeld 48"/>
              <p:cNvSpPr txBox="1"/>
              <p:nvPr/>
            </p:nvSpPr>
            <p:spPr>
              <a:xfrm>
                <a:off x="220133" y="3159667"/>
                <a:ext cx="20163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err="1" smtClean="0">
                    <a:latin typeface="Times"/>
                    <a:cs typeface="Times"/>
                  </a:rPr>
                  <a:t>Latitude</a:t>
                </a:r>
                <a:r>
                  <a:rPr lang="de-DE" i="1" dirty="0" smtClean="0">
                    <a:latin typeface="Times"/>
                    <a:cs typeface="Times"/>
                  </a:rPr>
                  <a:t>/</a:t>
                </a:r>
                <a:r>
                  <a:rPr lang="de-DE" i="1" dirty="0" err="1" smtClean="0">
                    <a:latin typeface="Times"/>
                    <a:cs typeface="Times"/>
                  </a:rPr>
                  <a:t>Longitude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  <p:grpSp>
            <p:nvGrpSpPr>
              <p:cNvPr id="45" name="Gruppierung 44"/>
              <p:cNvGrpSpPr/>
              <p:nvPr/>
            </p:nvGrpSpPr>
            <p:grpSpPr>
              <a:xfrm>
                <a:off x="-871451" y="3949117"/>
                <a:ext cx="2765883" cy="3451995"/>
                <a:chOff x="1087527" y="1894524"/>
                <a:chExt cx="2308370" cy="3070616"/>
              </a:xfrm>
            </p:grpSpPr>
            <p:cxnSp>
              <p:nvCxnSpPr>
                <p:cNvPr id="50" name="Gekrümmte Verbindung 49"/>
                <p:cNvCxnSpPr/>
                <p:nvPr/>
              </p:nvCxnSpPr>
              <p:spPr>
                <a:xfrm>
                  <a:off x="2324612" y="3294184"/>
                  <a:ext cx="690889" cy="526129"/>
                </a:xfrm>
                <a:prstGeom prst="curvedConnector3">
                  <a:avLst>
                    <a:gd name="adj1" fmla="val 50000"/>
                  </a:avLst>
                </a:prstGeom>
                <a:ln w="76200" cmpd="sng"/>
                <a:effectLst>
                  <a:outerShdw blurRad="41275" dist="88900" dir="7740000" rotWithShape="0">
                    <a:schemeClr val="accent6">
                      <a:lumMod val="50000"/>
                    </a:schemeClr>
                  </a:outerShdw>
                </a:effectLst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Sonne 50"/>
                <p:cNvSpPr/>
                <p:nvPr/>
              </p:nvSpPr>
              <p:spPr>
                <a:xfrm>
                  <a:off x="2247956" y="1894524"/>
                  <a:ext cx="619683" cy="676264"/>
                </a:xfrm>
                <a:prstGeom prst="sun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2" name="Wolke 51"/>
                <p:cNvSpPr/>
                <p:nvPr/>
              </p:nvSpPr>
              <p:spPr>
                <a:xfrm>
                  <a:off x="2638753" y="2195998"/>
                  <a:ext cx="457771" cy="545708"/>
                </a:xfrm>
                <a:prstGeom prst="cloud">
                  <a:avLst/>
                </a:prstGeom>
                <a:ln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3" name="Akkord 52"/>
                <p:cNvSpPr/>
                <p:nvPr/>
              </p:nvSpPr>
              <p:spPr>
                <a:xfrm rot="8058424">
                  <a:off x="1986479" y="3389017"/>
                  <a:ext cx="676264" cy="619683"/>
                </a:xfrm>
                <a:prstGeom prst="chord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 rot="1798574">
                  <a:off x="1923383" y="3624804"/>
                  <a:ext cx="946414" cy="740425"/>
                </a:xfrm>
                <a:prstGeom prst="rect">
                  <a:avLst/>
                </a:prstGeom>
                <a:solidFill>
                  <a:srgbClr val="9848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5" name="Akkord 54"/>
                <p:cNvSpPr/>
                <p:nvPr/>
              </p:nvSpPr>
              <p:spPr>
                <a:xfrm rot="19255955">
                  <a:off x="2665252" y="3156882"/>
                  <a:ext cx="619683" cy="676264"/>
                </a:xfrm>
                <a:prstGeom prst="chord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 rot="1725269">
                  <a:off x="2304390" y="3086211"/>
                  <a:ext cx="974635" cy="412723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7" name="Rechteck 56"/>
                <p:cNvSpPr/>
                <p:nvPr/>
              </p:nvSpPr>
              <p:spPr>
                <a:xfrm>
                  <a:off x="2247956" y="2855825"/>
                  <a:ext cx="1136023" cy="3699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8" name="Rechteck 57"/>
                <p:cNvSpPr/>
                <p:nvPr/>
              </p:nvSpPr>
              <p:spPr>
                <a:xfrm>
                  <a:off x="2975570" y="3184184"/>
                  <a:ext cx="420327" cy="9510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1116263" y="3080464"/>
                  <a:ext cx="1678197" cy="280473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60" name="Rechteck 59"/>
                <p:cNvSpPr/>
                <p:nvPr/>
              </p:nvSpPr>
              <p:spPr>
                <a:xfrm>
                  <a:off x="1784510" y="4014120"/>
                  <a:ext cx="1188416" cy="9510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61" name="Rechteck 60"/>
                <p:cNvSpPr/>
                <p:nvPr/>
              </p:nvSpPr>
              <p:spPr>
                <a:xfrm>
                  <a:off x="1087527" y="2855824"/>
                  <a:ext cx="1188416" cy="12351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9" name="Textfeld 8"/>
              <p:cNvSpPr txBox="1"/>
              <p:nvPr/>
            </p:nvSpPr>
            <p:spPr>
              <a:xfrm>
                <a:off x="1793996" y="4566847"/>
                <a:ext cx="5415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smtClean="0">
                    <a:latin typeface="Times"/>
                    <a:cs typeface="Times"/>
                  </a:rPr>
                  <a:t>Air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>
                <a:off x="1823911" y="5153287"/>
                <a:ext cx="5283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err="1" smtClean="0">
                    <a:latin typeface="Times"/>
                    <a:cs typeface="Times"/>
                  </a:rPr>
                  <a:t>Ice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</p:grpSp>
        <p:sp>
          <p:nvSpPr>
            <p:cNvPr id="11" name="Textfeld 10"/>
            <p:cNvSpPr txBox="1"/>
            <p:nvPr/>
          </p:nvSpPr>
          <p:spPr>
            <a:xfrm>
              <a:off x="1823911" y="5635751"/>
              <a:ext cx="7894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Water</a:t>
              </a:r>
              <a:endParaRPr lang="de-DE" i="1" dirty="0">
                <a:latin typeface="Times"/>
                <a:cs typeface="Times"/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1736582" y="6077964"/>
              <a:ext cx="1092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Sediment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1" name="Gruppierung 20"/>
          <p:cNvGrpSpPr/>
          <p:nvPr/>
        </p:nvGrpSpPr>
        <p:grpSpPr>
          <a:xfrm>
            <a:off x="3877719" y="4928020"/>
            <a:ext cx="2340379" cy="1758047"/>
            <a:chOff x="3877719" y="5029624"/>
            <a:chExt cx="2340379" cy="1758047"/>
          </a:xfrm>
        </p:grpSpPr>
        <p:pic>
          <p:nvPicPr>
            <p:cNvPr id="13" name="Bild 12" descr="Bildschirmfoto 2014-08-13 um 12.05.36 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230" y="5428487"/>
              <a:ext cx="734331" cy="923336"/>
            </a:xfrm>
            <a:prstGeom prst="rect">
              <a:avLst/>
            </a:prstGeom>
          </p:spPr>
        </p:pic>
        <p:pic>
          <p:nvPicPr>
            <p:cNvPr id="14" name="Bild 13" descr="Bildschirmfoto 2014-08-13 um 12.06.17 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792" y="5517195"/>
              <a:ext cx="635000" cy="596900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4560968" y="5029624"/>
              <a:ext cx="71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who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877719" y="6418339"/>
              <a:ext cx="23403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Investigator</a:t>
              </a:r>
              <a:r>
                <a:rPr lang="de-DE" i="1" dirty="0" smtClean="0">
                  <a:latin typeface="Times"/>
                  <a:cs typeface="Times"/>
                </a:rPr>
                <a:t>/Reference</a:t>
              </a:r>
              <a:endParaRPr lang="de-DE" i="1" dirty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616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At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the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beginning</a:t>
            </a:r>
            <a:r>
              <a:rPr lang="de-DE" sz="2800" b="0" dirty="0" smtClean="0">
                <a:latin typeface="Times"/>
                <a:cs typeface="Times"/>
              </a:rPr>
              <a:t> ...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439672" y="654150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484249" y="1442393"/>
            <a:ext cx="3253114" cy="1343221"/>
            <a:chOff x="370295" y="1210038"/>
            <a:chExt cx="3253114" cy="1343221"/>
          </a:xfrm>
        </p:grpSpPr>
        <p:pic>
          <p:nvPicPr>
            <p:cNvPr id="7" name="Bild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295" y="1210038"/>
              <a:ext cx="3253114" cy="1343221"/>
            </a:xfrm>
            <a:prstGeom prst="rect">
              <a:avLst/>
            </a:prstGeom>
          </p:spPr>
        </p:pic>
        <p:pic>
          <p:nvPicPr>
            <p:cNvPr id="8" name="Bild 7" descr="f4849a2957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902" y="1504882"/>
              <a:ext cx="1361627" cy="1021220"/>
            </a:xfrm>
            <a:prstGeom prst="rect">
              <a:avLst/>
            </a:prstGeom>
          </p:spPr>
        </p:pic>
      </p:grpSp>
      <p:sp>
        <p:nvSpPr>
          <p:cNvPr id="6" name="Textfeld 5"/>
          <p:cNvSpPr txBox="1"/>
          <p:nvPr/>
        </p:nvSpPr>
        <p:spPr>
          <a:xfrm>
            <a:off x="2966223" y="937256"/>
            <a:ext cx="24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>
                <a:latin typeface="Times"/>
                <a:cs typeface="Times"/>
              </a:rPr>
              <a:t>...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your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study</a:t>
            </a:r>
            <a:endParaRPr lang="de-DE" sz="2800" dirty="0">
              <a:latin typeface="Times"/>
              <a:cs typeface="Times"/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3896351" y="4620338"/>
            <a:ext cx="4623205" cy="1879024"/>
            <a:chOff x="3896351" y="4620338"/>
            <a:chExt cx="4623205" cy="1879024"/>
          </a:xfrm>
        </p:grpSpPr>
        <p:sp>
          <p:nvSpPr>
            <p:cNvPr id="34" name="Textfeld 33"/>
            <p:cNvSpPr txBox="1"/>
            <p:nvPr/>
          </p:nvSpPr>
          <p:spPr>
            <a:xfrm>
              <a:off x="5044501" y="4620338"/>
              <a:ext cx="34750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 smtClean="0">
                  <a:latin typeface="Times"/>
                  <a:cs typeface="Times"/>
                </a:rPr>
                <a:t>... all </a:t>
              </a:r>
              <a:r>
                <a:rPr lang="de-DE" sz="2800" dirty="0" err="1" smtClean="0">
                  <a:latin typeface="Times"/>
                  <a:cs typeface="Times"/>
                </a:rPr>
                <a:t>comes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to</a:t>
              </a:r>
              <a:r>
                <a:rPr lang="de-DE" sz="2800" dirty="0" smtClean="0">
                  <a:latin typeface="Times"/>
                  <a:cs typeface="Times"/>
                </a:rPr>
                <a:t> an end?</a:t>
              </a:r>
              <a:endParaRPr lang="de-DE" sz="2800" dirty="0">
                <a:latin typeface="Times"/>
                <a:cs typeface="Times"/>
              </a:endParaRPr>
            </a:p>
          </p:txBody>
        </p:sp>
        <p:grpSp>
          <p:nvGrpSpPr>
            <p:cNvPr id="53" name="Gruppierung 52"/>
            <p:cNvGrpSpPr/>
            <p:nvPr/>
          </p:nvGrpSpPr>
          <p:grpSpPr>
            <a:xfrm>
              <a:off x="3896351" y="5156141"/>
              <a:ext cx="4239982" cy="1343221"/>
              <a:chOff x="3896351" y="5156141"/>
              <a:chExt cx="4239982" cy="1343221"/>
            </a:xfrm>
          </p:grpSpPr>
          <p:grpSp>
            <p:nvGrpSpPr>
              <p:cNvPr id="52" name="Gruppierung 51"/>
              <p:cNvGrpSpPr/>
              <p:nvPr/>
            </p:nvGrpSpPr>
            <p:grpSpPr>
              <a:xfrm>
                <a:off x="3896351" y="5156141"/>
                <a:ext cx="4239982" cy="1343221"/>
                <a:chOff x="3896351" y="5156141"/>
                <a:chExt cx="4239982" cy="1343221"/>
              </a:xfrm>
            </p:grpSpPr>
            <p:pic>
              <p:nvPicPr>
                <p:cNvPr id="37" name="Bild 3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83219" y="5156141"/>
                  <a:ext cx="3253114" cy="1343221"/>
                </a:xfrm>
                <a:prstGeom prst="rect">
                  <a:avLst/>
                </a:prstGeom>
              </p:spPr>
            </p:pic>
            <p:sp>
              <p:nvSpPr>
                <p:cNvPr id="43" name="Pfeil nach rechts 42"/>
                <p:cNvSpPr/>
                <p:nvPr/>
              </p:nvSpPr>
              <p:spPr>
                <a:xfrm>
                  <a:off x="3896351" y="5862590"/>
                  <a:ext cx="872694" cy="266416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pic>
            <p:nvPicPr>
              <p:cNvPr id="41" name="Bild 40" descr="200235995-00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25831" y="5282132"/>
                <a:ext cx="1156690" cy="1156690"/>
              </a:xfrm>
              <a:prstGeom prst="rect">
                <a:avLst/>
              </a:prstGeom>
            </p:spPr>
          </p:pic>
        </p:grpSp>
      </p:grpSp>
      <p:grpSp>
        <p:nvGrpSpPr>
          <p:cNvPr id="48" name="Gruppierung 47"/>
          <p:cNvGrpSpPr/>
          <p:nvPr/>
        </p:nvGrpSpPr>
        <p:grpSpPr>
          <a:xfrm>
            <a:off x="3896351" y="1440944"/>
            <a:ext cx="4239982" cy="1344670"/>
            <a:chOff x="3896351" y="1440944"/>
            <a:chExt cx="4239982" cy="134467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4883219" y="1440944"/>
              <a:ext cx="3253114" cy="1344670"/>
              <a:chOff x="4883219" y="1440944"/>
              <a:chExt cx="3253114" cy="1344670"/>
            </a:xfrm>
          </p:grpSpPr>
          <p:pic>
            <p:nvPicPr>
              <p:cNvPr id="12" name="Bild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83219" y="1440944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17" name="Bild 16" descr="skd188257sdc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2909" y="1735788"/>
                <a:ext cx="1133424" cy="1049826"/>
              </a:xfrm>
              <a:prstGeom prst="rect">
                <a:avLst/>
              </a:prstGeom>
            </p:spPr>
          </p:pic>
        </p:grpSp>
        <p:sp>
          <p:nvSpPr>
            <p:cNvPr id="42" name="Pfeil nach rechts 41"/>
            <p:cNvSpPr/>
            <p:nvPr/>
          </p:nvSpPr>
          <p:spPr>
            <a:xfrm>
              <a:off x="3896351" y="2202375"/>
              <a:ext cx="872694" cy="26641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0" name="Gruppierung 49"/>
          <p:cNvGrpSpPr/>
          <p:nvPr/>
        </p:nvGrpSpPr>
        <p:grpSpPr>
          <a:xfrm>
            <a:off x="484249" y="3182938"/>
            <a:ext cx="4284796" cy="1343221"/>
            <a:chOff x="484249" y="3182938"/>
            <a:chExt cx="4284796" cy="1343221"/>
          </a:xfrm>
        </p:grpSpPr>
        <p:grpSp>
          <p:nvGrpSpPr>
            <p:cNvPr id="26" name="Gruppierung 25"/>
            <p:cNvGrpSpPr/>
            <p:nvPr/>
          </p:nvGrpSpPr>
          <p:grpSpPr>
            <a:xfrm>
              <a:off x="484249" y="3182938"/>
              <a:ext cx="3253114" cy="1343221"/>
              <a:chOff x="324391" y="3280629"/>
              <a:chExt cx="3253114" cy="1343221"/>
            </a:xfrm>
          </p:grpSpPr>
          <p:pic>
            <p:nvPicPr>
              <p:cNvPr id="23" name="Bild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324391" y="3280629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24" name="Bild 23" descr="BES_089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391" y="3489278"/>
                <a:ext cx="1595280" cy="1101966"/>
              </a:xfrm>
              <a:prstGeom prst="rect">
                <a:avLst/>
              </a:prstGeom>
            </p:spPr>
          </p:pic>
          <p:sp>
            <p:nvSpPr>
              <p:cNvPr id="25" name="Textfeld 24"/>
              <p:cNvSpPr txBox="1"/>
              <p:nvPr/>
            </p:nvSpPr>
            <p:spPr>
              <a:xfrm rot="19581043">
                <a:off x="634008" y="3682964"/>
                <a:ext cx="8386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b="1" dirty="0" smtClean="0">
                    <a:ln w="17780" cmpd="sng">
                      <a:solidFill>
                        <a:srgbClr val="FFFFFF"/>
                      </a:solidFill>
                      <a:prstDash val="solid"/>
                      <a:miter lim="800000"/>
                    </a:ln>
                    <a:gradFill rotWithShape="1">
                      <a:gsLst>
                        <a:gs pos="0">
                          <a:srgbClr val="000000">
                            <a:tint val="92000"/>
                            <a:shade val="100000"/>
                            <a:satMod val="150000"/>
                          </a:srgbClr>
                        </a:gs>
                        <a:gs pos="49000">
                          <a:srgbClr val="000000">
                            <a:tint val="89000"/>
                            <a:shade val="90000"/>
                            <a:satMod val="150000"/>
                          </a:srgbClr>
                        </a:gs>
                        <a:gs pos="50000">
                          <a:srgbClr val="000000">
                            <a:tint val="100000"/>
                            <a:shade val="75000"/>
                            <a:satMod val="150000"/>
                          </a:srgbClr>
                        </a:gs>
                        <a:gs pos="95000">
                          <a:srgbClr val="000000">
                            <a:shade val="47000"/>
                            <a:satMod val="150000"/>
                          </a:srgbClr>
                        </a:gs>
                        <a:gs pos="100000">
                          <a:srgbClr val="000000">
                            <a:shade val="39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outerShdw blurRad="50800" algn="tl" rotWithShape="0">
                        <a:srgbClr val="000000"/>
                      </a:outerShdw>
                    </a:effectLst>
                    <a:latin typeface="Times"/>
                    <a:cs typeface="Times"/>
                  </a:rPr>
                  <a:t>Data</a:t>
                </a:r>
                <a:endParaRPr lang="de-DE" sz="2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Times"/>
                  <a:cs typeface="Times"/>
                </a:endParaRPr>
              </a:p>
            </p:txBody>
          </p:sp>
        </p:grpSp>
        <p:sp>
          <p:nvSpPr>
            <p:cNvPr id="44" name="Pfeil nach rechts 43"/>
            <p:cNvSpPr/>
            <p:nvPr/>
          </p:nvSpPr>
          <p:spPr>
            <a:xfrm flipH="1">
              <a:off x="3896351" y="3766782"/>
              <a:ext cx="872694" cy="26641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4883219" y="2308941"/>
            <a:ext cx="4077612" cy="2217218"/>
            <a:chOff x="4883219" y="2308941"/>
            <a:chExt cx="4077612" cy="2217218"/>
          </a:xfrm>
        </p:grpSpPr>
        <p:grpSp>
          <p:nvGrpSpPr>
            <p:cNvPr id="27" name="Gruppierung 26"/>
            <p:cNvGrpSpPr/>
            <p:nvPr/>
          </p:nvGrpSpPr>
          <p:grpSpPr>
            <a:xfrm>
              <a:off x="4883219" y="3182938"/>
              <a:ext cx="3253114" cy="1343221"/>
              <a:chOff x="5044501" y="3128229"/>
              <a:chExt cx="3253114" cy="1343221"/>
            </a:xfrm>
          </p:grpSpPr>
          <p:pic>
            <p:nvPicPr>
              <p:cNvPr id="20" name="Bild 1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5044501" y="3128229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22" name="Bild 21" descr="ae48e05817.jp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4501" y="3153173"/>
                <a:ext cx="1291634" cy="1291634"/>
              </a:xfrm>
              <a:prstGeom prst="rect">
                <a:avLst/>
              </a:prstGeom>
            </p:spPr>
          </p:pic>
        </p:grpSp>
        <p:sp>
          <p:nvSpPr>
            <p:cNvPr id="45" name="Nach links gekrümmter Pfeil 44"/>
            <p:cNvSpPr/>
            <p:nvPr/>
          </p:nvSpPr>
          <p:spPr>
            <a:xfrm>
              <a:off x="8519556" y="2308941"/>
              <a:ext cx="441275" cy="1527453"/>
            </a:xfrm>
            <a:prstGeom prst="curved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uppierung 50"/>
          <p:cNvGrpSpPr/>
          <p:nvPr/>
        </p:nvGrpSpPr>
        <p:grpSpPr>
          <a:xfrm>
            <a:off x="79996" y="3856611"/>
            <a:ext cx="3657367" cy="2630168"/>
            <a:chOff x="79996" y="3856611"/>
            <a:chExt cx="3657367" cy="2630168"/>
          </a:xfrm>
        </p:grpSpPr>
        <p:grpSp>
          <p:nvGrpSpPr>
            <p:cNvPr id="47" name="Gruppierung 46"/>
            <p:cNvGrpSpPr/>
            <p:nvPr/>
          </p:nvGrpSpPr>
          <p:grpSpPr>
            <a:xfrm>
              <a:off x="484249" y="5143558"/>
              <a:ext cx="3253114" cy="1343221"/>
              <a:chOff x="484249" y="5143558"/>
              <a:chExt cx="3253114" cy="1343221"/>
            </a:xfrm>
          </p:grpSpPr>
          <p:pic>
            <p:nvPicPr>
              <p:cNvPr id="29" name="Bild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4249" y="5143558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31" name="Bild 30" descr="Bildschirmfoto 2014-07-14 um 4.36.08 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74430">
                <a:off x="1924441" y="5246707"/>
                <a:ext cx="826447" cy="1074194"/>
              </a:xfrm>
              <a:prstGeom prst="rect">
                <a:avLst/>
              </a:prstGeom>
            </p:spPr>
          </p:pic>
          <p:pic>
            <p:nvPicPr>
              <p:cNvPr id="32" name="Bild 31" descr="Bildschirmfoto 2014-07-14 um 4.36.31 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8722" y="5246707"/>
                <a:ext cx="802724" cy="1074193"/>
              </a:xfrm>
              <a:prstGeom prst="rect">
                <a:avLst/>
              </a:prstGeom>
            </p:spPr>
          </p:pic>
          <p:pic>
            <p:nvPicPr>
              <p:cNvPr id="33" name="Bild 32" descr="Bildschirmfoto 2014-07-14 um 4.37.03 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53352">
                <a:off x="2845853" y="5246706"/>
                <a:ext cx="809632" cy="1074194"/>
              </a:xfrm>
              <a:prstGeom prst="rect">
                <a:avLst/>
              </a:prstGeom>
            </p:spPr>
          </p:pic>
        </p:grpSp>
        <p:sp>
          <p:nvSpPr>
            <p:cNvPr id="46" name="Nach links gekrümmter Pfeil 45"/>
            <p:cNvSpPr/>
            <p:nvPr/>
          </p:nvSpPr>
          <p:spPr>
            <a:xfrm flipH="1">
              <a:off x="79996" y="3856611"/>
              <a:ext cx="441275" cy="1527453"/>
            </a:xfrm>
            <a:prstGeom prst="curved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658628" y="3052560"/>
            <a:ext cx="6220834" cy="1143440"/>
            <a:chOff x="1658628" y="3052560"/>
            <a:chExt cx="6220834" cy="1143440"/>
          </a:xfrm>
        </p:grpSpPr>
        <p:sp>
          <p:nvSpPr>
            <p:cNvPr id="59" name="Rechteck 58"/>
            <p:cNvSpPr/>
            <p:nvPr/>
          </p:nvSpPr>
          <p:spPr>
            <a:xfrm rot="19591453">
              <a:off x="1658628" y="3052560"/>
              <a:ext cx="6220834" cy="114344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Textfeld 57"/>
            <p:cNvSpPr txBox="1"/>
            <p:nvPr/>
          </p:nvSpPr>
          <p:spPr>
            <a:xfrm rot="19540318">
              <a:off x="2125778" y="3273940"/>
              <a:ext cx="51858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b="1" dirty="0" err="1" smtClean="0">
                  <a:solidFill>
                    <a:srgbClr val="FF0000"/>
                  </a:solidFill>
                </a:rPr>
                <a:t>What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about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your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data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?</a:t>
              </a:r>
              <a:endParaRPr lang="de-DE" sz="3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185333" y="1845733"/>
            <a:ext cx="1490134" cy="143934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185333" y="2167467"/>
            <a:ext cx="1718734" cy="220133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046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4-07-24 um 10.56.01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1092595"/>
            <a:ext cx="8060266" cy="547330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PANGAEA </a:t>
            </a:r>
            <a:r>
              <a:rPr lang="de-DE" sz="2800" b="0" dirty="0" err="1" smtClean="0">
                <a:latin typeface="Times"/>
                <a:cs typeface="Times"/>
              </a:rPr>
              <a:t>linked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with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Elsevier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51210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157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2-02-09 um 12.08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001" y="1232940"/>
            <a:ext cx="5482997" cy="4962960"/>
          </a:xfrm>
          <a:prstGeom prst="rect">
            <a:avLst/>
          </a:prstGeom>
        </p:spPr>
      </p:pic>
      <p:pic>
        <p:nvPicPr>
          <p:cNvPr id="5" name="Bild 4" descr="Bildschirmfoto 2013-01-09 um 11.35.13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2" y="1090888"/>
            <a:ext cx="4685238" cy="173937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47522" y="4142322"/>
            <a:ext cx="261254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easy </a:t>
            </a:r>
            <a:r>
              <a:rPr lang="de-DE" sz="2400" dirty="0" err="1" smtClean="0">
                <a:latin typeface="Times"/>
                <a:cs typeface="Times"/>
              </a:rPr>
              <a:t>download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and</a:t>
            </a:r>
            <a:endParaRPr lang="de-DE" sz="2400" dirty="0" smtClean="0">
              <a:latin typeface="Times"/>
              <a:cs typeface="Times"/>
            </a:endParaRPr>
          </a:p>
          <a:p>
            <a:r>
              <a:rPr lang="de-DE" sz="2400" dirty="0" err="1" smtClean="0">
                <a:latin typeface="Times"/>
                <a:cs typeface="Times"/>
              </a:rPr>
              <a:t>usage</a:t>
            </a:r>
            <a:r>
              <a:rPr lang="de-DE" sz="2400" dirty="0" smtClean="0">
                <a:latin typeface="Times"/>
                <a:cs typeface="Times"/>
              </a:rPr>
              <a:t> in </a:t>
            </a:r>
            <a:r>
              <a:rPr lang="de-DE" sz="2400" dirty="0" err="1" smtClean="0">
                <a:latin typeface="Times"/>
                <a:cs typeface="Times"/>
              </a:rPr>
              <a:t>various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applications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9251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128721" y="2565993"/>
            <a:ext cx="6526120" cy="1995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 err="1" smtClean="0">
                <a:latin typeface="Times"/>
                <a:cs typeface="Times"/>
              </a:rPr>
              <a:t>What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kind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data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can</a:t>
            </a:r>
            <a:r>
              <a:rPr lang="de-DE" sz="2800" dirty="0" smtClean="0">
                <a:latin typeface="Times"/>
                <a:cs typeface="Times"/>
              </a:rPr>
              <a:t> I </a:t>
            </a:r>
            <a:r>
              <a:rPr lang="de-DE" sz="2800" dirty="0" err="1" smtClean="0">
                <a:latin typeface="Times"/>
                <a:cs typeface="Times"/>
              </a:rPr>
              <a:t>found</a:t>
            </a:r>
            <a:r>
              <a:rPr lang="de-DE" sz="2800" dirty="0" smtClean="0">
                <a:latin typeface="Times"/>
                <a:cs typeface="Times"/>
              </a:rPr>
              <a:t>  - </a:t>
            </a:r>
          </a:p>
          <a:p>
            <a:pPr algn="ctr">
              <a:lnSpc>
                <a:spcPct val="150000"/>
              </a:lnSpc>
            </a:pPr>
            <a:r>
              <a:rPr lang="de-DE" sz="2800" dirty="0" err="1" smtClean="0">
                <a:latin typeface="Times"/>
                <a:cs typeface="Times"/>
              </a:rPr>
              <a:t>what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kind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data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can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be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published</a:t>
            </a:r>
            <a:r>
              <a:rPr lang="de-DE" sz="2800" dirty="0" smtClean="0">
                <a:latin typeface="Times"/>
                <a:cs typeface="Times"/>
              </a:rPr>
              <a:t>/</a:t>
            </a:r>
            <a:r>
              <a:rPr lang="de-DE" sz="2800" dirty="0" err="1" smtClean="0">
                <a:latin typeface="Times"/>
                <a:cs typeface="Times"/>
              </a:rPr>
              <a:t>archived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de-DE" sz="2800" dirty="0" smtClean="0">
                <a:latin typeface="Times"/>
                <a:cs typeface="Times"/>
              </a:rPr>
              <a:t>in PANGAEA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75694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475" y="1143121"/>
            <a:ext cx="7408664" cy="5173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variety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31973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Major Projects</a:t>
            </a:r>
            <a:endParaRPr lang="de-DE" sz="2800" b="0" dirty="0">
              <a:latin typeface="Times"/>
              <a:cs typeface="Times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915149"/>
              </p:ext>
            </p:extLst>
          </p:nvPr>
        </p:nvGraphicFramePr>
        <p:xfrm>
          <a:off x="1202267" y="1549822"/>
          <a:ext cx="6815666" cy="456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Dokument" r:id="rId3" imgW="6121400" imgH="4102100" progId="Word.Document.12">
                  <p:embed/>
                </p:oleObj>
              </mc:Choice>
              <mc:Fallback>
                <p:oleObj name="Dokument" r:id="rId3" imgW="6121400" imgH="4102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2267" y="1549822"/>
                        <a:ext cx="6815666" cy="4567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Gruppierung 38"/>
          <p:cNvGrpSpPr/>
          <p:nvPr/>
        </p:nvGrpSpPr>
        <p:grpSpPr>
          <a:xfrm>
            <a:off x="1418520" y="2446354"/>
            <a:ext cx="6187139" cy="3342680"/>
            <a:chOff x="1418520" y="2446354"/>
            <a:chExt cx="6187139" cy="3342680"/>
          </a:xfrm>
        </p:grpSpPr>
        <p:sp>
          <p:nvSpPr>
            <p:cNvPr id="17" name="Rectangle 67"/>
            <p:cNvSpPr>
              <a:spLocks/>
            </p:cNvSpPr>
            <p:nvPr/>
          </p:nvSpPr>
          <p:spPr bwMode="auto">
            <a:xfrm rot="1200000">
              <a:off x="1758456" y="2455384"/>
              <a:ext cx="1180007" cy="323701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Radiation</a:t>
              </a:r>
            </a:p>
          </p:txBody>
        </p:sp>
        <p:sp>
          <p:nvSpPr>
            <p:cNvPr id="18" name="Rectangle 68"/>
            <p:cNvSpPr>
              <a:spLocks/>
            </p:cNvSpPr>
            <p:nvPr/>
          </p:nvSpPr>
          <p:spPr bwMode="auto">
            <a:xfrm rot="1200000">
              <a:off x="4043156" y="2446354"/>
              <a:ext cx="1028180" cy="323701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Ice cores</a:t>
              </a:r>
            </a:p>
          </p:txBody>
        </p:sp>
        <p:sp>
          <p:nvSpPr>
            <p:cNvPr id="19" name="Rectangle 69"/>
            <p:cNvSpPr>
              <a:spLocks/>
            </p:cNvSpPr>
            <p:nvPr/>
          </p:nvSpPr>
          <p:spPr bwMode="auto">
            <a:xfrm rot="1200000">
              <a:off x="1418520" y="3623729"/>
              <a:ext cx="1859878" cy="323701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Marine geology</a:t>
              </a:r>
            </a:p>
          </p:txBody>
        </p:sp>
        <p:sp>
          <p:nvSpPr>
            <p:cNvPr id="20" name="Rectangle 70"/>
            <p:cNvSpPr>
              <a:spLocks/>
            </p:cNvSpPr>
            <p:nvPr/>
          </p:nvSpPr>
          <p:spPr bwMode="auto">
            <a:xfrm rot="1200000">
              <a:off x="1604396" y="5142748"/>
              <a:ext cx="1488126" cy="646286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Ocean</a:t>
              </a:r>
            </a:p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acidification</a:t>
              </a:r>
            </a:p>
          </p:txBody>
        </p:sp>
        <p:sp>
          <p:nvSpPr>
            <p:cNvPr id="21" name="Rectangle 71"/>
            <p:cNvSpPr>
              <a:spLocks/>
            </p:cNvSpPr>
            <p:nvPr/>
          </p:nvSpPr>
          <p:spPr bwMode="auto">
            <a:xfrm rot="1200000">
              <a:off x="6289423" y="2461894"/>
              <a:ext cx="1183356" cy="323701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Tree rings</a:t>
              </a:r>
            </a:p>
          </p:txBody>
        </p:sp>
        <p:sp>
          <p:nvSpPr>
            <p:cNvPr id="24" name="Rectangle 74"/>
            <p:cNvSpPr>
              <a:spLocks/>
            </p:cNvSpPr>
            <p:nvPr/>
          </p:nvSpPr>
          <p:spPr bwMode="auto">
            <a:xfrm rot="1200000">
              <a:off x="3864636" y="5230410"/>
              <a:ext cx="1385220" cy="553998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Marine </a:t>
              </a:r>
              <a:endParaRPr lang="en-US" b="1" dirty="0" smtClean="0">
                <a:solidFill>
                  <a:srgbClr val="FF081A"/>
                </a:solidFill>
                <a:latin typeface="+mn-lt"/>
                <a:ea typeface="Cochin" charset="0"/>
                <a:cs typeface="Cochin" charset="0"/>
              </a:endParaRPr>
            </a:p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smtClean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environment</a:t>
              </a:r>
              <a:endParaRPr lang="en-US" b="1" dirty="0">
                <a:solidFill>
                  <a:srgbClr val="FF081A"/>
                </a:solidFill>
                <a:latin typeface="+mn-lt"/>
                <a:ea typeface="Cochin" charset="0"/>
                <a:cs typeface="Cochin" charset="0"/>
              </a:endParaRPr>
            </a:p>
          </p:txBody>
        </p:sp>
        <p:sp>
          <p:nvSpPr>
            <p:cNvPr id="35" name="Rectangle 71"/>
            <p:cNvSpPr>
              <a:spLocks/>
            </p:cNvSpPr>
            <p:nvPr/>
          </p:nvSpPr>
          <p:spPr bwMode="auto">
            <a:xfrm rot="1200000">
              <a:off x="6156544" y="3949979"/>
              <a:ext cx="1449115" cy="276999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smtClean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Bio-Diversity</a:t>
              </a:r>
              <a:endParaRPr lang="en-US" b="1" dirty="0">
                <a:solidFill>
                  <a:srgbClr val="FF081A"/>
                </a:solidFill>
                <a:latin typeface="+mn-lt"/>
                <a:ea typeface="Cochin" charset="0"/>
                <a:cs typeface="Cochin" charset="0"/>
              </a:endParaRPr>
            </a:p>
          </p:txBody>
        </p:sp>
        <p:sp>
          <p:nvSpPr>
            <p:cNvPr id="36" name="Rectangle 71"/>
            <p:cNvSpPr>
              <a:spLocks/>
            </p:cNvSpPr>
            <p:nvPr/>
          </p:nvSpPr>
          <p:spPr bwMode="auto">
            <a:xfrm rot="1200000">
              <a:off x="6406418" y="4543895"/>
              <a:ext cx="949366" cy="553998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smtClean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Mammal</a:t>
              </a:r>
            </a:p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smtClean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Tracking</a:t>
              </a:r>
              <a:endParaRPr lang="en-US" b="1" dirty="0">
                <a:solidFill>
                  <a:srgbClr val="FF081A"/>
                </a:solidFill>
                <a:latin typeface="+mn-lt"/>
                <a:ea typeface="Cochin" charset="0"/>
                <a:cs typeface="Cochin" charset="0"/>
              </a:endParaRPr>
            </a:p>
          </p:txBody>
        </p:sp>
        <p:sp>
          <p:nvSpPr>
            <p:cNvPr id="37" name="Rectangle 73"/>
            <p:cNvSpPr>
              <a:spLocks/>
            </p:cNvSpPr>
            <p:nvPr/>
          </p:nvSpPr>
          <p:spPr bwMode="auto">
            <a:xfrm rot="1200000">
              <a:off x="3698197" y="3153581"/>
              <a:ext cx="1718099" cy="323701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Oceanography</a:t>
              </a:r>
            </a:p>
          </p:txBody>
        </p:sp>
        <p:sp>
          <p:nvSpPr>
            <p:cNvPr id="38" name="Rectangle 73"/>
            <p:cNvSpPr>
              <a:spLocks/>
            </p:cNvSpPr>
            <p:nvPr/>
          </p:nvSpPr>
          <p:spPr bwMode="auto">
            <a:xfrm rot="1200000">
              <a:off x="3947873" y="3921184"/>
              <a:ext cx="1218746" cy="276999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smtClean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Permafrost</a:t>
              </a:r>
              <a:endParaRPr lang="en-US" b="1" dirty="0">
                <a:solidFill>
                  <a:srgbClr val="FF081A"/>
                </a:solidFill>
                <a:latin typeface="+mn-lt"/>
                <a:ea typeface="Cochin" charset="0"/>
                <a:cs typeface="Coc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0753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254698" y="1907824"/>
            <a:ext cx="4062412" cy="396398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1037" indent="-457200">
              <a:lnSpc>
                <a:spcPct val="130000"/>
              </a:lnSpc>
              <a:buSzPct val="77000"/>
              <a:buFont typeface="Wingdings" charset="2"/>
              <a:buChar char="v"/>
            </a:pPr>
            <a:r>
              <a:rPr lang="en-US" sz="2600" dirty="0" smtClean="0"/>
              <a:t>  </a:t>
            </a:r>
            <a:r>
              <a:rPr lang="en-US" sz="2800" dirty="0" smtClean="0">
                <a:latin typeface="Times"/>
                <a:cs typeface="Times"/>
              </a:rPr>
              <a:t>Sediment cores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Seismic profile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Faunal distribution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Geological map</a:t>
            </a: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390065" y="1109121"/>
            <a:ext cx="4046681" cy="54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err="1" smtClean="0">
                <a:solidFill>
                  <a:srgbClr val="2F2B20"/>
                </a:solidFill>
                <a:latin typeface="Calisto MT" charset="0"/>
              </a:rPr>
              <a:t>Geoscientific</a:t>
            </a:r>
            <a:r>
              <a:rPr lang="en-US" sz="2800" dirty="0" smtClean="0">
                <a:latin typeface="Calisto MT" charset="0"/>
              </a:rPr>
              <a:t> </a:t>
            </a:r>
            <a:r>
              <a:rPr lang="en-US" sz="2800" dirty="0">
                <a:solidFill>
                  <a:srgbClr val="2F2B20"/>
                </a:solidFill>
                <a:latin typeface="Calisto MT" charset="0"/>
              </a:rPr>
              <a:t>Research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0476" y="996905"/>
            <a:ext cx="3402334" cy="178793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645578"/>
            <a:ext cx="2493168" cy="166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3540" y="3606799"/>
            <a:ext cx="878003" cy="25024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3267" y="4749800"/>
            <a:ext cx="1644875" cy="1781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2" name="Bild 1" descr="Bildschirmfoto 2014-08-14 um 12.05.39 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938" y="1083404"/>
            <a:ext cx="811538" cy="164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49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189411" y="2532006"/>
            <a:ext cx="4937125" cy="37417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1037" indent="-457200">
              <a:lnSpc>
                <a:spcPct val="120000"/>
              </a:lnSpc>
              <a:buSzPct val="77000"/>
              <a:buFont typeface="Wingdings" charset="2"/>
              <a:buChar char="v"/>
            </a:pPr>
            <a:r>
              <a:rPr lang="en-US" sz="2600" dirty="0" smtClean="0"/>
              <a:t>  </a:t>
            </a:r>
            <a:r>
              <a:rPr lang="en-US" sz="2800" dirty="0" smtClean="0">
                <a:latin typeface="Times"/>
                <a:cs typeface="Times"/>
              </a:rPr>
              <a:t>Images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Distributed samples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Hydrographic profiles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Times Series</a:t>
            </a: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28884" y="1036628"/>
            <a:ext cx="4618065" cy="54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smtClean="0">
                <a:solidFill>
                  <a:srgbClr val="2F2B20"/>
                </a:solidFill>
                <a:latin typeface="Times"/>
                <a:cs typeface="Times"/>
              </a:rPr>
              <a:t>Environmental</a:t>
            </a:r>
            <a:r>
              <a:rPr lang="en-US" sz="2800" dirty="0" smtClean="0">
                <a:latin typeface="Times"/>
                <a:cs typeface="Times"/>
              </a:rPr>
              <a:t> </a:t>
            </a:r>
            <a:r>
              <a:rPr lang="en-US" sz="2800" dirty="0">
                <a:solidFill>
                  <a:srgbClr val="2F2B20"/>
                </a:solidFill>
                <a:latin typeface="Times"/>
                <a:cs typeface="Times"/>
              </a:rPr>
              <a:t>Research</a:t>
            </a:r>
          </a:p>
        </p:txBody>
      </p:sp>
      <p:pic>
        <p:nvPicPr>
          <p:cNvPr id="6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2638" y="5634304"/>
            <a:ext cx="5368925" cy="79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4363" y="1665231"/>
            <a:ext cx="2625725" cy="173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37528" y="2232292"/>
            <a:ext cx="2654300" cy="194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56151" y="4178567"/>
            <a:ext cx="2362200" cy="1169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467065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3698087" y="958335"/>
            <a:ext cx="1801422" cy="544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smtClean="0">
                <a:solidFill>
                  <a:srgbClr val="2F2B20"/>
                </a:solidFill>
                <a:latin typeface="Times"/>
                <a:cs typeface="Times"/>
              </a:rPr>
              <a:t>Time Series</a:t>
            </a:r>
            <a:endParaRPr lang="en-US" sz="2800" dirty="0">
              <a:solidFill>
                <a:srgbClr val="2F2B20"/>
              </a:solidFill>
              <a:latin typeface="Times"/>
              <a:cs typeface="Times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1530041" y="3254156"/>
            <a:ext cx="150294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 smtClean="0">
                <a:solidFill>
                  <a:srgbClr val="2F2B20"/>
                </a:solidFill>
                <a:latin typeface="Times"/>
                <a:cs typeface="Times"/>
              </a:rPr>
              <a:t>Ozone profiles</a:t>
            </a:r>
            <a:endParaRPr lang="en-US" sz="2000" dirty="0">
              <a:solidFill>
                <a:srgbClr val="2F2B20"/>
              </a:solidFill>
              <a:latin typeface="Times"/>
              <a:cs typeface="Times"/>
            </a:endParaRPr>
          </a:p>
        </p:txBody>
      </p:sp>
      <p:pic>
        <p:nvPicPr>
          <p:cNvPr id="16" name="Picture 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9" y="1492141"/>
            <a:ext cx="3886744" cy="1774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26" name="Gruppierung 25"/>
          <p:cNvGrpSpPr/>
          <p:nvPr/>
        </p:nvGrpSpPr>
        <p:grpSpPr>
          <a:xfrm>
            <a:off x="4873978" y="1692836"/>
            <a:ext cx="3956754" cy="1486387"/>
            <a:chOff x="5026378" y="1692836"/>
            <a:chExt cx="3956754" cy="1486387"/>
          </a:xfrm>
        </p:grpSpPr>
        <p:pic>
          <p:nvPicPr>
            <p:cNvPr id="2" name="Bild 1" descr="Bildschirmfoto 2014-08-14 um 12.22.21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4354" y="1859060"/>
              <a:ext cx="3478778" cy="1320163"/>
            </a:xfrm>
            <a:prstGeom prst="rect">
              <a:avLst/>
            </a:prstGeom>
          </p:spPr>
        </p:pic>
        <p:pic>
          <p:nvPicPr>
            <p:cNvPr id="18" name="Bild 17" descr="Bildschirmfoto 2014-08-14 um 12.26.56 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6378" y="1692836"/>
              <a:ext cx="436286" cy="392967"/>
            </a:xfrm>
            <a:prstGeom prst="rect">
              <a:avLst/>
            </a:prstGeom>
          </p:spPr>
        </p:pic>
      </p:grpSp>
      <p:sp>
        <p:nvSpPr>
          <p:cNvPr id="19" name="Rectangle 6"/>
          <p:cNvSpPr>
            <a:spLocks/>
          </p:cNvSpPr>
          <p:nvPr/>
        </p:nvSpPr>
        <p:spPr bwMode="auto">
          <a:xfrm>
            <a:off x="5499509" y="3247156"/>
            <a:ext cx="2705693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S</a:t>
            </a:r>
            <a:r>
              <a:rPr lang="en-US" sz="2000" dirty="0" smtClean="0">
                <a:solidFill>
                  <a:srgbClr val="2F2B20"/>
                </a:solidFill>
                <a:latin typeface="Times"/>
                <a:cs typeface="Times"/>
              </a:rPr>
              <a:t>urface water temperature</a:t>
            </a:r>
            <a:endParaRPr lang="en-US" sz="2000" dirty="0">
              <a:solidFill>
                <a:srgbClr val="2F2B20"/>
              </a:solidFill>
              <a:latin typeface="Times"/>
              <a:cs typeface="Times"/>
            </a:endParaRPr>
          </a:p>
        </p:txBody>
      </p:sp>
      <p:pic>
        <p:nvPicPr>
          <p:cNvPr id="20" name="Bild 19" descr="Bildschirmfoto 2014-08-14 um 1.42.48 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11" y="3823455"/>
            <a:ext cx="3581401" cy="2297944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501392" y="6300801"/>
            <a:ext cx="356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 smtClean="0">
                <a:latin typeface="Times"/>
                <a:cs typeface="Times"/>
              </a:rPr>
              <a:t>Southern </a:t>
            </a:r>
            <a:r>
              <a:rPr lang="de-DE" sz="2000" dirty="0" err="1">
                <a:latin typeface="Times"/>
                <a:cs typeface="Times"/>
              </a:rPr>
              <a:t>elephant</a:t>
            </a:r>
            <a:r>
              <a:rPr lang="de-DE" sz="2000" dirty="0">
                <a:latin typeface="Times"/>
                <a:cs typeface="Times"/>
              </a:rPr>
              <a:t> </a:t>
            </a:r>
            <a:r>
              <a:rPr lang="de-DE" sz="2000" dirty="0" err="1" smtClean="0">
                <a:latin typeface="Times"/>
                <a:cs typeface="Times"/>
              </a:rPr>
              <a:t>seal</a:t>
            </a:r>
            <a:r>
              <a:rPr lang="de-DE" sz="2000" dirty="0" smtClean="0">
                <a:latin typeface="Times"/>
                <a:cs typeface="Times"/>
              </a:rPr>
              <a:t> </a:t>
            </a:r>
            <a:r>
              <a:rPr lang="de-DE" sz="2000" dirty="0" err="1" smtClean="0">
                <a:latin typeface="Times"/>
                <a:cs typeface="Times"/>
              </a:rPr>
              <a:t>at</a:t>
            </a:r>
            <a:r>
              <a:rPr lang="de-DE" sz="2000" dirty="0" smtClean="0">
                <a:latin typeface="Times"/>
                <a:cs typeface="Times"/>
              </a:rPr>
              <a:t> </a:t>
            </a:r>
            <a:r>
              <a:rPr lang="de-DE" sz="2000" dirty="0" err="1" smtClean="0">
                <a:latin typeface="Times"/>
                <a:cs typeface="Times"/>
              </a:rPr>
              <a:t>surface</a:t>
            </a:r>
            <a:r>
              <a:rPr lang="de-DE" sz="2000" dirty="0" smtClean="0">
                <a:latin typeface="Times"/>
                <a:cs typeface="Times"/>
              </a:rPr>
              <a:t> </a:t>
            </a:r>
            <a:endParaRPr lang="de-DE" sz="2000" dirty="0">
              <a:latin typeface="Times"/>
              <a:cs typeface="Times"/>
            </a:endParaRPr>
          </a:p>
        </p:txBody>
      </p:sp>
      <p:grpSp>
        <p:nvGrpSpPr>
          <p:cNvPr id="27" name="Gruppierung 26"/>
          <p:cNvGrpSpPr/>
          <p:nvPr/>
        </p:nvGrpSpPr>
        <p:grpSpPr>
          <a:xfrm>
            <a:off x="4747652" y="3911597"/>
            <a:ext cx="4209406" cy="1667931"/>
            <a:chOff x="4721578" y="3911597"/>
            <a:chExt cx="4209406" cy="1667931"/>
          </a:xfrm>
        </p:grpSpPr>
        <p:pic>
          <p:nvPicPr>
            <p:cNvPr id="22" name="Bild 21" descr="Bildschirmfoto 2014-08-14 um 1.53.43 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564" y="3911597"/>
              <a:ext cx="3640420" cy="1667931"/>
            </a:xfrm>
            <a:prstGeom prst="rect">
              <a:avLst/>
            </a:prstGeom>
          </p:spPr>
        </p:pic>
        <p:pic>
          <p:nvPicPr>
            <p:cNvPr id="24" name="Bild 23" descr="Bildschirmfoto 2014-08-14 um 1.57.48 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578" y="3911597"/>
              <a:ext cx="477976" cy="410632"/>
            </a:xfrm>
            <a:prstGeom prst="rect">
              <a:avLst/>
            </a:prstGeom>
          </p:spPr>
        </p:pic>
      </p:grpSp>
      <p:sp>
        <p:nvSpPr>
          <p:cNvPr id="25" name="Rectangle 6"/>
          <p:cNvSpPr>
            <a:spLocks/>
          </p:cNvSpPr>
          <p:nvPr/>
        </p:nvSpPr>
        <p:spPr bwMode="auto">
          <a:xfrm>
            <a:off x="5663065" y="5816578"/>
            <a:ext cx="2378581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 smtClean="0">
                <a:solidFill>
                  <a:srgbClr val="2F2B20"/>
                </a:solidFill>
                <a:latin typeface="Times"/>
                <a:cs typeface="Times"/>
              </a:rPr>
              <a:t>Surface water nutrients</a:t>
            </a:r>
            <a:endParaRPr lang="en-US" sz="2000" dirty="0">
              <a:solidFill>
                <a:srgbClr val="2F2B20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081493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39" y="1753419"/>
            <a:ext cx="5383583" cy="4104426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Don‘t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loose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your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data</a:t>
            </a:r>
            <a:r>
              <a:rPr lang="de-DE" sz="2800" b="0" dirty="0" smtClean="0">
                <a:latin typeface="Times"/>
                <a:cs typeface="Times"/>
              </a:rPr>
              <a:t> ...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235130" y="1753419"/>
            <a:ext cx="25787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>
                <a:latin typeface="Times"/>
                <a:cs typeface="Times"/>
              </a:rPr>
              <a:t>NASA lost </a:t>
            </a:r>
            <a:r>
              <a:rPr lang="de-DE" sz="2800" dirty="0" err="1" smtClean="0">
                <a:latin typeface="Times"/>
                <a:cs typeface="Times"/>
              </a:rPr>
              <a:t>tapes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first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r>
              <a:rPr lang="de-DE" sz="2800" dirty="0" err="1" smtClean="0">
                <a:latin typeface="Times"/>
                <a:cs typeface="Times"/>
              </a:rPr>
              <a:t>moon-landing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488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377919" y="1097735"/>
            <a:ext cx="2920090" cy="214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Search engine </a:t>
            </a:r>
            <a:endParaRPr lang="en-US" sz="2400" dirty="0" smtClean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	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works </a:t>
            </a: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like 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Google</a:t>
            </a:r>
            <a:endParaRPr lang="en-US" sz="2400" dirty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 err="1" smtClean="0">
                <a:latin typeface="Times"/>
                <a:ea typeface="Helvetica" charset="0"/>
                <a:cs typeface="Times"/>
                <a:sym typeface="Helvetica" charset="0"/>
              </a:rPr>
              <a:t>www.pangaea.de</a:t>
            </a:r>
            <a:endParaRPr lang="en-US" sz="2400" dirty="0">
              <a:latin typeface="Times"/>
              <a:ea typeface="ヒラギノ角ゴ ProN W3" charset="-128"/>
              <a:cs typeface="Times"/>
              <a:sym typeface="Helvetica" charset="0"/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0" name="Eingebuchteter Richtungspfeil 9"/>
          <p:cNvSpPr/>
          <p:nvPr/>
        </p:nvSpPr>
        <p:spPr>
          <a:xfrm>
            <a:off x="511606" y="2247703"/>
            <a:ext cx="390783" cy="192182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Bild 12" descr="Bildschirmfoto 2014-07-22 um 4.45.2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54" y="1454980"/>
            <a:ext cx="5178448" cy="4199398"/>
          </a:xfrm>
          <a:prstGeom prst="rect">
            <a:avLst/>
          </a:prstGeom>
        </p:spPr>
      </p:pic>
      <p:pic>
        <p:nvPicPr>
          <p:cNvPr id="3" name="Bild 2" descr="Bildschirmfoto 2014-08-14 um 2.21.1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9" y="1293347"/>
            <a:ext cx="8051800" cy="515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8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1" name="Bild 10" descr="Bildschirmfoto 2014-09-23 um 4.04.53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57" y="1228803"/>
            <a:ext cx="7950200" cy="5043815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450223" y="1155312"/>
            <a:ext cx="8524444" cy="5549106"/>
            <a:chOff x="348623" y="1114161"/>
            <a:chExt cx="8524444" cy="5549106"/>
          </a:xfrm>
        </p:grpSpPr>
        <p:pic>
          <p:nvPicPr>
            <p:cNvPr id="4" name="Bild 3" descr="Bildschirmfoto 2014-09-23 um 3.59.40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623" y="1114161"/>
              <a:ext cx="8524444" cy="5225713"/>
            </a:xfrm>
            <a:prstGeom prst="rect">
              <a:avLst/>
            </a:prstGeom>
          </p:spPr>
        </p:pic>
        <p:sp>
          <p:nvSpPr>
            <p:cNvPr id="5" name="Rechteck 4"/>
            <p:cNvSpPr/>
            <p:nvPr/>
          </p:nvSpPr>
          <p:spPr>
            <a:xfrm>
              <a:off x="348623" y="6231467"/>
              <a:ext cx="7415310" cy="431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Eingebuchteter Richtungspfeil 6"/>
            <p:cNvSpPr/>
            <p:nvPr/>
          </p:nvSpPr>
          <p:spPr>
            <a:xfrm rot="18625794">
              <a:off x="2590801" y="4859867"/>
              <a:ext cx="1430867" cy="457200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499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4" name="Bild 3" descr="Bildschirmfoto 2014-09-23 um 4.05.1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1109120"/>
            <a:ext cx="7924800" cy="500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99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481681" y="1240727"/>
            <a:ext cx="3475366" cy="144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Web service  </a:t>
            </a:r>
          </a:p>
          <a:p>
            <a:pPr>
              <a:lnSpc>
                <a:spcPct val="190000"/>
              </a:lnSpc>
              <a:buSzPct val="66000"/>
            </a:pP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	exchange </a:t>
            </a: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with portals </a:t>
            </a:r>
          </a:p>
        </p:txBody>
      </p:sp>
      <p:pic>
        <p:nvPicPr>
          <p:cNvPr id="5" name="Bild 4" descr="Bildschirmfoto 2012-02-09 um 1.34.00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20" y="1034318"/>
            <a:ext cx="5018425" cy="2307172"/>
          </a:xfrm>
          <a:prstGeom prst="rect">
            <a:avLst/>
          </a:prstGeom>
        </p:spPr>
      </p:pic>
      <p:sp>
        <p:nvSpPr>
          <p:cNvPr id="6" name="Eingebuchteter Richtungspfeil 5"/>
          <p:cNvSpPr/>
          <p:nvPr/>
        </p:nvSpPr>
        <p:spPr>
          <a:xfrm>
            <a:off x="5523456" y="2382101"/>
            <a:ext cx="390783" cy="192182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9" name="Bild 8" descr="Bildschirmfoto 2014-07-22 um 4.49.1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360" y="3567917"/>
            <a:ext cx="7631663" cy="291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36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2371896" y="1014769"/>
            <a:ext cx="3494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search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i="1" dirty="0" smtClean="0"/>
              <a:t>Chlorophyll a</a:t>
            </a:r>
            <a:endParaRPr lang="de-DE" sz="2400" i="1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8-14 um 2.23.34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4" y="1735516"/>
            <a:ext cx="9020132" cy="432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88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2186902" y="1032473"/>
            <a:ext cx="4748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search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for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i="1" dirty="0" smtClean="0">
                <a:latin typeface="Times"/>
                <a:cs typeface="Times"/>
              </a:rPr>
              <a:t>Chlorophyll a</a:t>
            </a:r>
            <a:endParaRPr lang="de-DE" sz="2400" i="1" dirty="0">
              <a:latin typeface="Times"/>
              <a:cs typeface="Times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2" name="Bild 1" descr="Bildschirmfoto 2014-08-14 um 2.30.5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68" y="1558649"/>
            <a:ext cx="6957098" cy="507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59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16"/>
          <p:cNvGrpSpPr/>
          <p:nvPr/>
        </p:nvGrpSpPr>
        <p:grpSpPr>
          <a:xfrm>
            <a:off x="684995" y="1855889"/>
            <a:ext cx="8148885" cy="4065947"/>
            <a:chOff x="133945" y="2242939"/>
            <a:chExt cx="9092875" cy="4536958"/>
          </a:xfrm>
        </p:grpSpPr>
        <p:pic>
          <p:nvPicPr>
            <p:cNvPr id="5" name="Picture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53557" y="3198416"/>
              <a:ext cx="2223492" cy="2035969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grpSp>
          <p:nvGrpSpPr>
            <p:cNvPr id="6" name="Group 2"/>
            <p:cNvGrpSpPr>
              <a:grpSpLocks/>
            </p:cNvGrpSpPr>
            <p:nvPr/>
          </p:nvGrpSpPr>
          <p:grpSpPr bwMode="auto">
            <a:xfrm>
              <a:off x="133945" y="2242939"/>
              <a:ext cx="3178969" cy="4080867"/>
              <a:chOff x="0" y="0"/>
              <a:chExt cx="2848" cy="3656"/>
            </a:xfrm>
          </p:grpSpPr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t="3528" b="3551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6" name="Picture 4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5"/>
            <p:cNvSpPr>
              <a:spLocks/>
            </p:cNvSpPr>
            <p:nvPr/>
          </p:nvSpPr>
          <p:spPr bwMode="auto">
            <a:xfrm>
              <a:off x="176261" y="6367781"/>
              <a:ext cx="3136652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Globigerina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bulloides</a:t>
              </a:r>
              <a:endParaRPr lang="en-US" sz="2400" i="1" dirty="0">
                <a:solidFill>
                  <a:srgbClr val="000000"/>
                </a:solidFill>
                <a:latin typeface="Times"/>
                <a:ea typeface="Cochin" charset="0"/>
                <a:cs typeface="Times"/>
              </a:endParaRPr>
            </a:p>
          </p:txBody>
        </p:sp>
        <p:sp>
          <p:nvSpPr>
            <p:cNvPr id="8" name="AutoShape 7"/>
            <p:cNvSpPr>
              <a:spLocks/>
            </p:cNvSpPr>
            <p:nvPr/>
          </p:nvSpPr>
          <p:spPr bwMode="auto">
            <a:xfrm>
              <a:off x="4268391" y="3799483"/>
              <a:ext cx="596057" cy="728886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7193"/>
                  </a:moveTo>
                  <a:lnTo>
                    <a:pt x="0" y="14407"/>
                  </a:lnTo>
                  <a:lnTo>
                    <a:pt x="12960" y="14407"/>
                  </a:lnTo>
                  <a:lnTo>
                    <a:pt x="12960" y="21600"/>
                  </a:lnTo>
                  <a:lnTo>
                    <a:pt x="21600" y="10800"/>
                  </a:lnTo>
                  <a:lnTo>
                    <a:pt x="12960" y="0"/>
                  </a:lnTo>
                  <a:lnTo>
                    <a:pt x="12960" y="7193"/>
                  </a:lnTo>
                  <a:close/>
                  <a:moveTo>
                    <a:pt x="0" y="7193"/>
                  </a:moveTo>
                </a:path>
              </a:pathLst>
            </a:custGeom>
            <a:solidFill>
              <a:schemeClr val="accent1"/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5831086" y="2242939"/>
              <a:ext cx="3178969" cy="4080867"/>
              <a:chOff x="0" y="0"/>
              <a:chExt cx="2848" cy="3656"/>
            </a:xfrm>
          </p:grpSpPr>
          <p:pic>
            <p:nvPicPr>
              <p:cNvPr id="13" name="Picture 9"/>
              <p:cNvPicPr>
                <a:picLocks noChangeAspect="1" noChangeArrowheads="1"/>
              </p:cNvPicPr>
              <p:nvPr/>
            </p:nvPicPr>
            <p:blipFill>
              <a:blip r:embed="rId5"/>
              <a:srcRect l="2368" r="2469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4" name="Picture 10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1"/>
            <p:cNvSpPr>
              <a:spLocks/>
            </p:cNvSpPr>
            <p:nvPr/>
          </p:nvSpPr>
          <p:spPr bwMode="auto">
            <a:xfrm>
              <a:off x="5831086" y="6367779"/>
              <a:ext cx="3395734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Distribution map (</a:t>
              </a:r>
              <a:r>
                <a:rPr lang="en-US" sz="2400" dirty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ODV)</a:t>
              </a:r>
            </a:p>
          </p:txBody>
        </p:sp>
        <p:sp>
          <p:nvSpPr>
            <p:cNvPr id="11" name="AutoShape 12"/>
            <p:cNvSpPr>
              <a:spLocks/>
            </p:cNvSpPr>
            <p:nvPr/>
          </p:nvSpPr>
          <p:spPr bwMode="auto">
            <a:xfrm>
              <a:off x="3929062" y="5194102"/>
              <a:ext cx="1437680" cy="856134"/>
            </a:xfrm>
            <a:prstGeom prst="diamond">
              <a:avLst/>
            </a:prstGeom>
            <a:solidFill>
              <a:srgbClr val="CF5E3E"/>
            </a:solidFill>
            <a:ln w="50800" cap="flat">
              <a:solidFill>
                <a:srgbClr val="6C70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3"/>
            <p:cNvSpPr>
              <a:spLocks/>
            </p:cNvSpPr>
            <p:nvPr/>
          </p:nvSpPr>
          <p:spPr bwMode="auto">
            <a:xfrm>
              <a:off x="3929063" y="5235461"/>
              <a:ext cx="1437679" cy="81477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00" dirty="0" err="1">
                  <a:solidFill>
                    <a:srgbClr val="E1E7FF"/>
                  </a:solidFill>
                  <a:ea typeface="Cochin" charset="0"/>
                  <a:cs typeface="Cochin" charset="0"/>
                </a:rPr>
                <a:t>Pan2Applic</a:t>
              </a:r>
              <a:endParaRPr lang="en-US" sz="1300" dirty="0">
                <a:solidFill>
                  <a:srgbClr val="E1E7FF"/>
                </a:solidFill>
                <a:ea typeface="Cochin" charset="0"/>
                <a:cs typeface="Cochin" charset="0"/>
              </a:endParaRPr>
            </a:p>
          </p:txBody>
        </p:sp>
      </p:grpSp>
      <p:sp>
        <p:nvSpPr>
          <p:cNvPr id="19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 - </a:t>
            </a:r>
            <a:r>
              <a:rPr lang="de-DE" sz="2800" b="0" dirty="0" err="1" smtClean="0">
                <a:latin typeface="Times"/>
                <a:cs typeface="Times"/>
              </a:rPr>
              <a:t>Compilation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84485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650" y="1006960"/>
            <a:ext cx="6097958" cy="56754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9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30200" y="1685601"/>
            <a:ext cx="3381605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Data </a:t>
            </a:r>
            <a:r>
              <a:rPr lang="de-DE" sz="2400" dirty="0" err="1" smtClean="0">
                <a:latin typeface="Times"/>
                <a:cs typeface="Times"/>
              </a:rPr>
              <a:t>provided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by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a</a:t>
            </a:r>
            <a:r>
              <a:rPr lang="de-DE" sz="2400" dirty="0" err="1" smtClean="0">
                <a:latin typeface="Times"/>
                <a:cs typeface="Times"/>
              </a:rPr>
              <a:t>uthor</a:t>
            </a:r>
            <a:r>
              <a:rPr lang="de-DE" sz="2400" dirty="0" smtClean="0">
                <a:latin typeface="Times"/>
                <a:cs typeface="Times"/>
              </a:rPr>
              <a:t>/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principle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investigator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>
                <a:latin typeface="Times"/>
                <a:cs typeface="Times"/>
              </a:rPr>
              <a:t>D</a:t>
            </a:r>
            <a:r>
              <a:rPr lang="de-DE" sz="2400" dirty="0" err="1" smtClean="0">
                <a:latin typeface="Times"/>
                <a:cs typeface="Times"/>
              </a:rPr>
              <a:t>uring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manuscript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preparation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or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submission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can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be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password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protected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until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paper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is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published</a:t>
            </a:r>
            <a:endParaRPr lang="de-DE" sz="2000" dirty="0"/>
          </a:p>
          <a:p>
            <a:endParaRPr lang="de-DE" sz="2000" dirty="0"/>
          </a:p>
        </p:txBody>
      </p:sp>
      <p:pic>
        <p:nvPicPr>
          <p:cNvPr id="6" name="Bild 5" descr="Bildschirmfoto 2011-09-20 um 2.07.53 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59" y="1382543"/>
            <a:ext cx="4504796" cy="4202845"/>
          </a:xfrm>
          <a:prstGeom prst="rect">
            <a:avLst/>
          </a:prstGeom>
        </p:spPr>
      </p:pic>
      <p:sp>
        <p:nvSpPr>
          <p:cNvPr id="7" name="Rechteckiger Pfeil 6"/>
          <p:cNvSpPr/>
          <p:nvPr/>
        </p:nvSpPr>
        <p:spPr>
          <a:xfrm flipV="1">
            <a:off x="3178592" y="4133667"/>
            <a:ext cx="1921933" cy="1171775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0000" dist="1143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err="1" smtClean="0">
                <a:latin typeface="Times"/>
                <a:cs typeface="Times"/>
              </a:rPr>
              <a:t>Submit</a:t>
            </a:r>
            <a:r>
              <a:rPr lang="de-DE" sz="2800" b="0" dirty="0" smtClean="0">
                <a:latin typeface="Times"/>
                <a:cs typeface="Times"/>
              </a:rPr>
              <a:t> Data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1" name="Rechteck 10">
            <a:hlinkClick r:id="rId4"/>
          </p:cNvPr>
          <p:cNvSpPr/>
          <p:nvPr/>
        </p:nvSpPr>
        <p:spPr>
          <a:xfrm>
            <a:off x="5213803" y="4921550"/>
            <a:ext cx="584882" cy="21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064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69900" y="1028343"/>
            <a:ext cx="8216900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"/>
                <a:cs typeface="Times"/>
              </a:rPr>
              <a:t>Your benefit</a:t>
            </a:r>
            <a:r>
              <a:rPr lang="en-US" sz="2400" dirty="0" smtClean="0">
                <a:latin typeface="Times"/>
                <a:cs typeface="Times"/>
              </a:rPr>
              <a:t>:</a:t>
            </a:r>
          </a:p>
          <a:p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err="1" smtClean="0">
                <a:latin typeface="Times"/>
                <a:cs typeface="Times"/>
              </a:rPr>
              <a:t>citeable</a:t>
            </a:r>
            <a:r>
              <a:rPr lang="en-US" sz="2400" dirty="0" smtClean="0">
                <a:latin typeface="Times"/>
                <a:cs typeface="Times"/>
              </a:rPr>
              <a:t> data, can be cross-referenced with journal articles</a:t>
            </a: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smtClean="0">
                <a:latin typeface="Times"/>
                <a:cs typeface="Times"/>
              </a:rPr>
              <a:t>data in portals and </a:t>
            </a:r>
            <a:r>
              <a:rPr lang="en-US" sz="2400" dirty="0" smtClean="0">
                <a:latin typeface="Times"/>
                <a:cs typeface="Times"/>
              </a:rPr>
              <a:t>catalogues</a:t>
            </a: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smtClean="0">
                <a:latin typeface="Times"/>
                <a:cs typeface="Times"/>
              </a:rPr>
              <a:t>open access to data</a:t>
            </a: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smtClean="0">
                <a:latin typeface="Times"/>
                <a:cs typeface="Times"/>
              </a:rPr>
              <a:t>data in several widely accepted machine-readable formats</a:t>
            </a: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smtClean="0">
                <a:latin typeface="Times"/>
                <a:cs typeface="Times"/>
              </a:rPr>
              <a:t>persistent identifier (DOI)</a:t>
            </a:r>
          </a:p>
          <a:p>
            <a:pPr marL="342900" indent="-342900">
              <a:buFont typeface="Wingdings" charset="2"/>
              <a:buChar char="v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en-US" sz="2400" dirty="0" smtClean="0">
                <a:latin typeface="Times"/>
                <a:cs typeface="Times"/>
              </a:rPr>
              <a:t>quality check of metadata</a:t>
            </a: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r>
              <a:rPr lang="de-DE" sz="2400" dirty="0">
                <a:latin typeface="Times"/>
                <a:cs typeface="Times"/>
              </a:rPr>
              <a:t>	</a:t>
            </a:r>
          </a:p>
        </p:txBody>
      </p:sp>
      <p:pic>
        <p:nvPicPr>
          <p:cNvPr id="3" name="Bild 2" descr="Bildschirmfoto 2013-01-16 um 7.51.5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360" y="2285728"/>
            <a:ext cx="1711468" cy="405130"/>
          </a:xfrm>
          <a:prstGeom prst="rect">
            <a:avLst/>
          </a:prstGeom>
        </p:spPr>
      </p:pic>
      <p:pic>
        <p:nvPicPr>
          <p:cNvPr id="5" name="Bild 4" descr="Bildschirmfoto 2013-01-16 um 7.51.48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85" y="2641962"/>
            <a:ext cx="4365480" cy="23150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3622885" y="2285728"/>
            <a:ext cx="4365480" cy="686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67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64959"/>
            <a:ext cx="5045431" cy="3363621"/>
          </a:xfrm>
          <a:prstGeom prst="rect">
            <a:avLst/>
          </a:prstGeom>
          <a:noFill/>
          <a:ln w="25400" cap="flat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...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the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data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6" name="Bild 5" descr="Bildschirmfoto 2014-07-15 um 11.05.03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16" y="1001748"/>
            <a:ext cx="5735484" cy="1026282"/>
          </a:xfrm>
          <a:prstGeom prst="rect">
            <a:avLst/>
          </a:prstGeom>
        </p:spPr>
      </p:pic>
      <p:pic>
        <p:nvPicPr>
          <p:cNvPr id="7" name="Bild 6" descr="Bildschirmfoto 2014-07-15 um 11.04.45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135" y="1909097"/>
            <a:ext cx="2422143" cy="416232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17770" y="1285240"/>
            <a:ext cx="273885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 smtClean="0">
                <a:solidFill>
                  <a:srgbClr val="FF0000"/>
                </a:solidFill>
              </a:rPr>
              <a:t>minimum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 err="1" smtClean="0">
                <a:solidFill>
                  <a:srgbClr val="FF0000"/>
                </a:solidFill>
              </a:rPr>
              <a:t>period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de-DE" sz="2800" dirty="0" err="1" smtClean="0">
                <a:solidFill>
                  <a:srgbClr val="FF0000"/>
                </a:solidFill>
              </a:rPr>
              <a:t>of</a:t>
            </a:r>
            <a:r>
              <a:rPr lang="de-DE" sz="2800" dirty="0" smtClean="0">
                <a:solidFill>
                  <a:srgbClr val="FF0000"/>
                </a:solidFill>
              </a:rPr>
              <a:t> 10 </a:t>
            </a:r>
            <a:r>
              <a:rPr lang="de-DE" sz="2800" dirty="0" err="1" smtClean="0">
                <a:solidFill>
                  <a:srgbClr val="FF0000"/>
                </a:solidFill>
              </a:rPr>
              <a:t>years</a:t>
            </a:r>
            <a:endParaRPr lang="de-DE" sz="2800" dirty="0" smtClean="0">
              <a:solidFill>
                <a:srgbClr val="FF0000"/>
              </a:solidFill>
            </a:endParaRPr>
          </a:p>
          <a:p>
            <a:endParaRPr lang="de-DE" sz="2800" dirty="0">
              <a:solidFill>
                <a:srgbClr val="FF0000"/>
              </a:solidFill>
            </a:endParaRPr>
          </a:p>
          <a:p>
            <a:r>
              <a:rPr lang="de-DE" sz="2800" dirty="0" smtClean="0">
                <a:solidFill>
                  <a:srgbClr val="FF0000"/>
                </a:solidFill>
              </a:rPr>
              <a:t>open </a:t>
            </a:r>
            <a:r>
              <a:rPr lang="de-DE" sz="2800" dirty="0" err="1" smtClean="0">
                <a:solidFill>
                  <a:srgbClr val="FF0000"/>
                </a:solidFill>
              </a:rPr>
              <a:t>access</a:t>
            </a:r>
            <a:endParaRPr lang="de-D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25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490237" y="4724400"/>
            <a:ext cx="574087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latin typeface="Times"/>
                <a:cs typeface="Times"/>
              </a:rPr>
              <a:t>We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are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looking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forward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to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archive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Your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.</a:t>
            </a:r>
          </a:p>
          <a:p>
            <a:pPr algn="ctr"/>
            <a:endParaRPr lang="de-DE" sz="2400" dirty="0">
              <a:latin typeface="Times"/>
              <a:cs typeface="Times"/>
            </a:endParaRPr>
          </a:p>
          <a:p>
            <a:pPr algn="ctr"/>
            <a:r>
              <a:rPr lang="de-DE" sz="2400" dirty="0" err="1" smtClean="0">
                <a:latin typeface="Times"/>
                <a:cs typeface="Times"/>
              </a:rPr>
              <a:t>Thank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Y</a:t>
            </a:r>
            <a:r>
              <a:rPr lang="de-DE" sz="2400" dirty="0" err="1" smtClean="0">
                <a:latin typeface="Times"/>
                <a:cs typeface="Times"/>
              </a:rPr>
              <a:t>ou</a:t>
            </a:r>
            <a:endParaRPr lang="de-DE" sz="2400" dirty="0">
              <a:latin typeface="Times"/>
              <a:cs typeface="Times"/>
            </a:endParaRPr>
          </a:p>
        </p:txBody>
      </p:sp>
      <p:pic>
        <p:nvPicPr>
          <p:cNvPr id="5" name="Bild 4" descr="Pangaea-Log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170" y="1285066"/>
            <a:ext cx="3123008" cy="217368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218700" y="3591867"/>
            <a:ext cx="2283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latin typeface="Times"/>
                <a:cs typeface="Times"/>
              </a:rPr>
              <a:t>www.pangaea.de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660125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0224" y="1364535"/>
            <a:ext cx="3457732" cy="47155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sharing</a:t>
            </a:r>
            <a:r>
              <a:rPr lang="de-DE" sz="2800" b="0" dirty="0" smtClean="0">
                <a:latin typeface="Times"/>
                <a:cs typeface="Times"/>
              </a:rPr>
              <a:t> – </a:t>
            </a:r>
            <a:r>
              <a:rPr lang="de-DE" sz="2800" b="0" dirty="0" err="1" smtClean="0">
                <a:latin typeface="Times"/>
                <a:cs typeface="Times"/>
              </a:rPr>
              <a:t>why</a:t>
            </a:r>
            <a:r>
              <a:rPr lang="de-DE" sz="2800" b="0" dirty="0" smtClean="0">
                <a:latin typeface="Times"/>
                <a:cs typeface="Times"/>
              </a:rPr>
              <a:t>?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411405" y="4397375"/>
            <a:ext cx="4459416" cy="97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7274" tIns="53636" rIns="107274" bIns="53636">
            <a:spAutoFit/>
          </a:bodyPr>
          <a:lstStyle/>
          <a:p>
            <a:r>
              <a:rPr lang="de-DE" sz="2800" dirty="0">
                <a:latin typeface="Times"/>
                <a:cs typeface="Times"/>
              </a:rPr>
              <a:t>Nature: </a:t>
            </a:r>
          </a:p>
          <a:p>
            <a:r>
              <a:rPr lang="de-DE" sz="2800" dirty="0" err="1">
                <a:latin typeface="Times"/>
                <a:cs typeface="Times"/>
              </a:rPr>
              <a:t>Vol</a:t>
            </a:r>
            <a:r>
              <a:rPr lang="de-DE" sz="2800" dirty="0">
                <a:latin typeface="Times"/>
                <a:cs typeface="Times"/>
              </a:rPr>
              <a:t> 461, 10 September 2009</a:t>
            </a:r>
          </a:p>
        </p:txBody>
      </p:sp>
      <p:sp>
        <p:nvSpPr>
          <p:cNvPr id="7" name="Textfeld 4"/>
          <p:cNvSpPr txBox="1">
            <a:spLocks noChangeArrowheads="1"/>
          </p:cNvSpPr>
          <p:nvPr/>
        </p:nvSpPr>
        <p:spPr bwMode="auto">
          <a:xfrm>
            <a:off x="411405" y="5499100"/>
            <a:ext cx="32332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800" dirty="0">
                <a:latin typeface="Times"/>
                <a:cs typeface="Times"/>
                <a:hlinkClick r:id="rId3"/>
              </a:rPr>
              <a:t>doi:10.1038/461145a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028784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sharing</a:t>
            </a:r>
            <a:r>
              <a:rPr lang="de-DE" sz="2800" b="0" dirty="0" smtClean="0">
                <a:latin typeface="Times"/>
                <a:cs typeface="Times"/>
              </a:rPr>
              <a:t> – </a:t>
            </a:r>
            <a:r>
              <a:rPr lang="de-DE" sz="2800" b="0" dirty="0" err="1" smtClean="0">
                <a:latin typeface="Times"/>
                <a:cs typeface="Times"/>
              </a:rPr>
              <a:t>why</a:t>
            </a:r>
            <a:r>
              <a:rPr lang="de-DE" sz="2800" b="0" dirty="0" smtClean="0">
                <a:latin typeface="Times"/>
                <a:cs typeface="Times"/>
              </a:rPr>
              <a:t>?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0" name="Bild 9" descr="Bildschirmfoto 2014-07-15 um 11.29.3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1" y="1020027"/>
            <a:ext cx="6233169" cy="4412176"/>
          </a:xfrm>
          <a:prstGeom prst="rect">
            <a:avLst/>
          </a:prstGeom>
        </p:spPr>
      </p:pic>
      <p:pic>
        <p:nvPicPr>
          <p:cNvPr id="7" name="Bild 6" descr="Bildschirmfoto 2014-01-02 um 1.59.28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784599"/>
            <a:ext cx="7810500" cy="272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06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7" name="Bild 6" descr="Bildschirmfoto 2014-07-16 um 2.10.41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4" y="1108436"/>
            <a:ext cx="6052462" cy="4516852"/>
          </a:xfrm>
          <a:prstGeom prst="rect">
            <a:avLst/>
          </a:prstGeom>
        </p:spPr>
      </p:pic>
      <p:pic>
        <p:nvPicPr>
          <p:cNvPr id="8" name="Bild 7" descr="Bildschirmfoto 2014-07-16 um 2.10.58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143" y="5495625"/>
            <a:ext cx="4602644" cy="98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09 um 10.40.2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64" y="1325996"/>
            <a:ext cx="7435273" cy="4929909"/>
          </a:xfrm>
          <a:prstGeom prst="rect">
            <a:avLst/>
          </a:prstGeom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74528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09 um 10.50.20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00" y="1102279"/>
            <a:ext cx="3962756" cy="584072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50223" y="1226656"/>
            <a:ext cx="36195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100 </a:t>
            </a:r>
            <a:r>
              <a:rPr lang="de-DE" b="1" dirty="0" err="1" smtClean="0"/>
              <a:t>pages</a:t>
            </a:r>
            <a:r>
              <a:rPr lang="de-DE" b="1" dirty="0" smtClean="0"/>
              <a:t> </a:t>
            </a:r>
            <a:r>
              <a:rPr lang="de-DE" dirty="0" smtClean="0"/>
              <a:t>in a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endParaRPr lang="de-DE" dirty="0" smtClean="0"/>
          </a:p>
          <a:p>
            <a:r>
              <a:rPr lang="de-DE" dirty="0" err="1" smtClean="0"/>
              <a:t>converted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Excel </a:t>
            </a:r>
            <a:r>
              <a:rPr lang="de-DE" dirty="0" err="1" smtClean="0"/>
              <a:t>sheet</a:t>
            </a:r>
            <a:r>
              <a:rPr lang="de-DE" dirty="0" smtClean="0"/>
              <a:t> </a:t>
            </a:r>
            <a:r>
              <a:rPr lang="de-DE" dirty="0" err="1" smtClean="0"/>
              <a:t>before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err="1"/>
              <a:t>H</a:t>
            </a:r>
            <a:r>
              <a:rPr lang="de-DE" dirty="0" err="1" smtClean="0"/>
              <a:t>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back </a:t>
            </a:r>
            <a:r>
              <a:rPr lang="de-DE" dirty="0" err="1" smtClean="0"/>
              <a:t>into</a:t>
            </a:r>
            <a:r>
              <a:rPr lang="de-DE" dirty="0" smtClean="0"/>
              <a:t> Excel?</a:t>
            </a:r>
          </a:p>
          <a:p>
            <a:endParaRPr lang="de-DE" dirty="0"/>
          </a:p>
          <a:p>
            <a:r>
              <a:rPr lang="de-DE" dirty="0" err="1"/>
              <a:t>A</a:t>
            </a:r>
            <a:r>
              <a:rPr lang="de-DE" dirty="0" err="1" smtClean="0"/>
              <a:t>sk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?</a:t>
            </a:r>
          </a:p>
          <a:p>
            <a:r>
              <a:rPr lang="de-DE" dirty="0"/>
              <a:t>	</a:t>
            </a:r>
            <a:r>
              <a:rPr lang="de-DE" dirty="0" err="1" smtClean="0"/>
              <a:t>e-mail</a:t>
            </a:r>
            <a:r>
              <a:rPr lang="de-DE" dirty="0" smtClean="0"/>
              <a:t> </a:t>
            </a:r>
            <a:r>
              <a:rPr lang="de-DE" dirty="0" err="1" smtClean="0"/>
              <a:t>addresse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-</a:t>
            </a:r>
            <a:r>
              <a:rPr lang="de-DE" dirty="0" err="1" smtClean="0"/>
              <a:t>to</a:t>
            </a:r>
            <a:r>
              <a:rPr lang="de-DE" dirty="0" smtClean="0"/>
              <a:t>-date?</a:t>
            </a:r>
          </a:p>
          <a:p>
            <a:endParaRPr lang="de-DE" dirty="0"/>
          </a:p>
          <a:p>
            <a:r>
              <a:rPr lang="de-DE" dirty="0" smtClean="0"/>
              <a:t>Transfer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Excel? </a:t>
            </a:r>
          </a:p>
          <a:p>
            <a:r>
              <a:rPr lang="de-DE" dirty="0" smtClean="0"/>
              <a:t>	Loss </a:t>
            </a:r>
            <a:r>
              <a:rPr lang="de-DE" dirty="0" err="1" smtClean="0"/>
              <a:t>of</a:t>
            </a:r>
            <a:r>
              <a:rPr lang="de-DE" dirty="0" smtClean="0"/>
              <a:t> time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scientist</a:t>
            </a:r>
            <a:r>
              <a:rPr lang="de-DE" dirty="0" smtClean="0"/>
              <a:t> 	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incorrect</a:t>
            </a:r>
            <a:r>
              <a:rPr lang="de-DE" dirty="0" smtClean="0"/>
              <a:t> </a:t>
            </a:r>
            <a:r>
              <a:rPr lang="de-DE" dirty="0" err="1" smtClean="0"/>
              <a:t>transfer</a:t>
            </a:r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422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Microsoft Macintosh PowerPoint</Application>
  <PresentationFormat>Bildschirmpräsentation (4:3)</PresentationFormat>
  <Paragraphs>196</Paragraphs>
  <Slides>40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2" baseType="lpstr">
      <vt:lpstr>Office-Design</vt:lpstr>
      <vt:lpstr>Dokument</vt:lpstr>
      <vt:lpstr>PowerPoint-Präsentation</vt:lpstr>
      <vt:lpstr>At the beginning ...</vt:lpstr>
      <vt:lpstr>Don‘t loose your data ...</vt:lpstr>
      <vt:lpstr>... archive the data</vt:lpstr>
      <vt:lpstr>Data sharing – why?</vt:lpstr>
      <vt:lpstr>Data sharing – why?</vt:lpstr>
      <vt:lpstr>PowerPoint-Präsentation</vt:lpstr>
      <vt:lpstr>PowerPoint-Präsentation</vt:lpstr>
      <vt:lpstr>PowerPoint-Präsentation</vt:lpstr>
      <vt:lpstr>Data bases/archives - NOAA</vt:lpstr>
      <vt:lpstr>Data base/archive - NOAA</vt:lpstr>
      <vt:lpstr>Data base</vt:lpstr>
      <vt:lpstr>Data repository</vt:lpstr>
      <vt:lpstr>Digital Object Identifier - DOI</vt:lpstr>
      <vt:lpstr>Digital Object Identifier - DOI</vt:lpstr>
      <vt:lpstr>PowerPoint-Präsentation</vt:lpstr>
      <vt:lpstr>PANGAEA hosts</vt:lpstr>
      <vt:lpstr>Data model</vt:lpstr>
      <vt:lpstr>Data model</vt:lpstr>
      <vt:lpstr>Data in PANGAEA</vt:lpstr>
      <vt:lpstr>PANGAEA linked with Elsevier</vt:lpstr>
      <vt:lpstr>Data in PANGAEA</vt:lpstr>
      <vt:lpstr>Data in PANGAEA</vt:lpstr>
      <vt:lpstr>PowerPoint-Präsentation</vt:lpstr>
      <vt:lpstr>Data variety</vt:lpstr>
      <vt:lpstr>Major Projects</vt:lpstr>
      <vt:lpstr>Examples</vt:lpstr>
      <vt:lpstr>Examples</vt:lpstr>
      <vt:lpstr>Examples</vt:lpstr>
      <vt:lpstr>Data access</vt:lpstr>
      <vt:lpstr>Data access</vt:lpstr>
      <vt:lpstr>Data access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AWI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Yves Nowak</dc:creator>
  <cp:lastModifiedBy>Stefanie Schumacher</cp:lastModifiedBy>
  <cp:revision>155</cp:revision>
  <dcterms:created xsi:type="dcterms:W3CDTF">2013-05-22T13:17:02Z</dcterms:created>
  <dcterms:modified xsi:type="dcterms:W3CDTF">2014-09-23T14:11:25Z</dcterms:modified>
</cp:coreProperties>
</file>