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7" r:id="rId2"/>
    <p:sldId id="258" r:id="rId3"/>
    <p:sldId id="259" r:id="rId4"/>
    <p:sldId id="269" r:id="rId5"/>
    <p:sldId id="273" r:id="rId6"/>
    <p:sldId id="262" r:id="rId7"/>
    <p:sldId id="260" r:id="rId8"/>
    <p:sldId id="261" r:id="rId9"/>
    <p:sldId id="267" r:id="rId10"/>
    <p:sldId id="271" r:id="rId11"/>
    <p:sldId id="263" r:id="rId12"/>
    <p:sldId id="264" r:id="rId13"/>
    <p:sldId id="265" r:id="rId14"/>
    <p:sldId id="266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59" d="100"/>
          <a:sy n="159" d="100"/>
        </p:scale>
        <p:origin x="-18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11D749-51E5-B947-89E4-94CA7702BC47}" type="datetimeFigureOut">
              <a:rPr lang="de-DE" smtClean="0"/>
              <a:t>10/6/14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C895B-19CF-9F4A-9BF7-1099D17DBC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4303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C895B-19CF-9F4A-9BF7-1099D17DBC8C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1030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5F34-4625-5848-84DD-0FD68AA48DAC}" type="datetimeFigureOut">
              <a:rPr lang="de-DE" smtClean="0"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9E5B6-1A30-E447-B59C-B068128A2BB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0502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5F34-4625-5848-84DD-0FD68AA48DAC}" type="datetimeFigureOut">
              <a:rPr lang="de-DE" smtClean="0"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9E5B6-1A30-E447-B59C-B068128A2BB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4155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5F34-4625-5848-84DD-0FD68AA48DAC}" type="datetimeFigureOut">
              <a:rPr lang="de-DE" smtClean="0"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9E5B6-1A30-E447-B59C-B068128A2BB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1181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 10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569" y="6162401"/>
            <a:ext cx="936399" cy="334316"/>
          </a:xfrm>
          <a:prstGeom prst="rect">
            <a:avLst/>
          </a:prstGeom>
        </p:spPr>
      </p:pic>
      <p:pic>
        <p:nvPicPr>
          <p:cNvPr id="12" name="Bild 11" descr="Logo_AWI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587" y="456155"/>
            <a:ext cx="2621832" cy="379909"/>
          </a:xfrm>
          <a:prstGeom prst="rect">
            <a:avLst/>
          </a:prstGeom>
        </p:spPr>
      </p:pic>
      <p:cxnSp>
        <p:nvCxnSpPr>
          <p:cNvPr id="6" name="Gerade Verbindung 5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1187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570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122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5629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6170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58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58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58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5F34-4625-5848-84DD-0FD68AA48DAC}" type="datetimeFigureOut">
              <a:rPr lang="de-DE" smtClean="0"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9E5B6-1A30-E447-B59C-B068128A2BB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80146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568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6620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1712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0249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0249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847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84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5F34-4625-5848-84DD-0FD68AA48DAC}" type="datetimeFigureOut">
              <a:rPr lang="de-DE" smtClean="0"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9E5B6-1A30-E447-B59C-B068128A2BB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3506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5F34-4625-5848-84DD-0FD68AA48DAC}" type="datetimeFigureOut">
              <a:rPr lang="de-DE" smtClean="0"/>
              <a:t>10/6/14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9E5B6-1A30-E447-B59C-B068128A2BB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7320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5F34-4625-5848-84DD-0FD68AA48DAC}" type="datetimeFigureOut">
              <a:rPr lang="de-DE" smtClean="0"/>
              <a:t>10/6/14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9E5B6-1A30-E447-B59C-B068128A2BB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6152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5F34-4625-5848-84DD-0FD68AA48DAC}" type="datetimeFigureOut">
              <a:rPr lang="de-DE" smtClean="0"/>
              <a:t>10/6/14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9E5B6-1A30-E447-B59C-B068128A2BB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3038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5F34-4625-5848-84DD-0FD68AA48DAC}" type="datetimeFigureOut">
              <a:rPr lang="de-DE" smtClean="0"/>
              <a:t>10/6/14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9E5B6-1A30-E447-B59C-B068128A2BB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728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5F34-4625-5848-84DD-0FD68AA48DAC}" type="datetimeFigureOut">
              <a:rPr lang="de-DE" smtClean="0"/>
              <a:t>10/6/14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9E5B6-1A30-E447-B59C-B068128A2BB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8660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5F34-4625-5848-84DD-0FD68AA48DAC}" type="datetimeFigureOut">
              <a:rPr lang="de-DE" smtClean="0"/>
              <a:t>10/6/14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9E5B6-1A30-E447-B59C-B068128A2BB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7227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E5F34-4625-5848-84DD-0FD68AA48DAC}" type="datetimeFigureOut">
              <a:rPr lang="de-DE" smtClean="0"/>
              <a:t>10/6/14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A9E5B6-1A30-E447-B59C-B068128A2BB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7865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hdl.handle.net/10013/epic.44201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29.png"/><Relationship Id="rId3" Type="http://schemas.openxmlformats.org/officeDocument/2006/relationships/hyperlink" Target="http://dx.doi.org/10.1594/PANGAEA.776366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8.png"/><Relationship Id="rId3" Type="http://schemas.openxmlformats.org/officeDocument/2006/relationships/hyperlink" Target="http://doi.pangaea.de/10.1594/PANGAEA.775547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Relationship Id="rId9" Type="http://schemas.openxmlformats.org/officeDocument/2006/relationships/image" Target="../media/image8.png"/><Relationship Id="rId10" Type="http://schemas.openxmlformats.org/officeDocument/2006/relationships/image" Target="../media/image40.png"/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1" Type="http://schemas.openxmlformats.org/officeDocument/2006/relationships/slideLayout" Target="../slideLayouts/slideLayout22.xml"/><Relationship Id="rId2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48.png"/><Relationship Id="rId3" Type="http://schemas.openxmlformats.org/officeDocument/2006/relationships/hyperlink" Target="http://dx.doi.org/10.1038/461160a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hyperlink" Target="http://issues.pangaea.de/secure/Dashboard.jspa" TargetMode="External"/><Relationship Id="rId1" Type="http://schemas.openxmlformats.org/officeDocument/2006/relationships/slideLayout" Target="../slideLayouts/slideLayout24.xml"/><Relationship Id="rId2" Type="http://schemas.openxmlformats.org/officeDocument/2006/relationships/hyperlink" Target="http://issues.pangaea.de/secure/CreateIssueDetails!init.jspa?pid=10010&amp;issuetype=6&amp;summary=Data+submission+2011-09-20T12:16:40Z+(Stefanie+Schumacher,+Alfred+Wegener+Institute+for+Polar+and+Marine+Research,+Bremerhaven)&amp;customfield_10002=Schuma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594/PANGAEA.737668" TargetMode="External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emf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5.png"/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jpe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jpg"/><Relationship Id="rId10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0" y="4949664"/>
            <a:ext cx="2924864" cy="70128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2376512" y="1330947"/>
            <a:ext cx="6767488" cy="330784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595180" y="999736"/>
            <a:ext cx="7723914" cy="5755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3600" dirty="0">
                <a:latin typeface="Times"/>
                <a:cs typeface="Times"/>
              </a:rPr>
              <a:t>Archivierung und Publikation von Daten </a:t>
            </a:r>
            <a:endParaRPr lang="de-DE" sz="3600" dirty="0" smtClean="0">
              <a:latin typeface="Times"/>
              <a:cs typeface="Times"/>
            </a:endParaRPr>
          </a:p>
          <a:p>
            <a:pPr algn="ctr"/>
            <a:r>
              <a:rPr lang="de-DE" sz="3600" dirty="0" smtClean="0">
                <a:latin typeface="Times"/>
                <a:cs typeface="Times"/>
              </a:rPr>
              <a:t>der </a:t>
            </a:r>
            <a:r>
              <a:rPr lang="de-DE" sz="3600" dirty="0">
                <a:latin typeface="Times"/>
                <a:cs typeface="Times"/>
              </a:rPr>
              <a:t>Erdsystemforschung mit </a:t>
            </a:r>
            <a:endParaRPr lang="de-DE" sz="3600" dirty="0" smtClean="0">
              <a:latin typeface="Times"/>
              <a:cs typeface="Times"/>
            </a:endParaRPr>
          </a:p>
          <a:p>
            <a:pPr algn="ctr"/>
            <a:r>
              <a:rPr lang="de-DE" sz="3600" dirty="0" smtClean="0">
                <a:latin typeface="Times"/>
                <a:cs typeface="Times"/>
              </a:rPr>
              <a:t>PANGAEA</a:t>
            </a:r>
            <a:r>
              <a:rPr lang="de-DE" sz="3600" baseline="30000" dirty="0" smtClean="0">
                <a:latin typeface="Times"/>
                <a:cs typeface="Times"/>
              </a:rPr>
              <a:t>®</a:t>
            </a:r>
          </a:p>
          <a:p>
            <a:pPr algn="ctr"/>
            <a:endParaRPr lang="de-DE" sz="3600" dirty="0" smtClean="0">
              <a:latin typeface="Times"/>
              <a:cs typeface="Times"/>
            </a:endParaRPr>
          </a:p>
          <a:p>
            <a:pPr algn="ctr"/>
            <a:endParaRPr lang="de-DE" sz="3600" dirty="0">
              <a:latin typeface="Times"/>
              <a:cs typeface="Times"/>
            </a:endParaRPr>
          </a:p>
          <a:p>
            <a:pPr algn="ctr"/>
            <a:endParaRPr lang="de-DE" sz="3600" dirty="0" smtClean="0">
              <a:latin typeface="Times"/>
              <a:cs typeface="Times"/>
            </a:endParaRPr>
          </a:p>
          <a:p>
            <a:pPr algn="ctr"/>
            <a:endParaRPr lang="de-DE" sz="3600" dirty="0">
              <a:latin typeface="Times"/>
              <a:cs typeface="Times"/>
            </a:endParaRPr>
          </a:p>
          <a:p>
            <a:pPr algn="ctr"/>
            <a:endParaRPr lang="de-DE" sz="3600" dirty="0">
              <a:latin typeface="Times"/>
              <a:cs typeface="Times"/>
            </a:endParaRPr>
          </a:p>
          <a:p>
            <a:pPr algn="ctr"/>
            <a:endParaRPr lang="de-DE" sz="2000" dirty="0" smtClean="0">
              <a:latin typeface="Times"/>
              <a:cs typeface="Times"/>
            </a:endParaRPr>
          </a:p>
          <a:p>
            <a:pPr algn="ctr"/>
            <a:r>
              <a:rPr lang="de-DE" sz="2000" dirty="0" smtClean="0">
                <a:latin typeface="Times"/>
                <a:cs typeface="Times"/>
              </a:rPr>
              <a:t>Stefanie Schumacher &amp; Hannes Grobe</a:t>
            </a:r>
          </a:p>
          <a:p>
            <a:pPr algn="ctr"/>
            <a:r>
              <a:rPr lang="de-DE" sz="2000" dirty="0" smtClean="0">
                <a:latin typeface="Times"/>
                <a:cs typeface="Times"/>
              </a:rPr>
              <a:t>Alfred-Wegener-Institut, Bremerhaven</a:t>
            </a:r>
          </a:p>
          <a:p>
            <a:pPr algn="ctr"/>
            <a:r>
              <a:rPr lang="de-DE" sz="2000" dirty="0" err="1" smtClean="0">
                <a:latin typeface="Times"/>
                <a:cs typeface="Times"/>
                <a:hlinkClick r:id="rId3"/>
              </a:rPr>
              <a:t>hdl</a:t>
            </a:r>
            <a:r>
              <a:rPr lang="de-DE" sz="2000" dirty="0" smtClean="0">
                <a:latin typeface="Times"/>
                <a:cs typeface="Times"/>
                <a:hlinkClick r:id="rId3"/>
              </a:rPr>
              <a:t>:</a:t>
            </a:r>
            <a:r>
              <a:rPr lang="ro-RO" sz="2000" dirty="0">
                <a:latin typeface="Times"/>
                <a:cs typeface="Times"/>
                <a:hlinkClick r:id="rId3"/>
              </a:rPr>
              <a:t>10013/epic.44201</a:t>
            </a:r>
            <a:endParaRPr lang="de-DE" sz="2000" dirty="0">
              <a:latin typeface="Times"/>
              <a:cs typeface="Time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80484" y="2408937"/>
            <a:ext cx="5148853" cy="350103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572366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pPr algn="l"/>
            <a:r>
              <a:rPr lang="de-DE" sz="2800" b="0" dirty="0" smtClean="0">
                <a:latin typeface="Times"/>
                <a:cs typeface="Times"/>
              </a:rPr>
              <a:t>Daten in PANGAEA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5" name="Bild 4" descr="Bildschirmfoto 2014-08-21 um 12.31.36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95" y="1086027"/>
            <a:ext cx="7983011" cy="53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13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pPr algn="l"/>
            <a:r>
              <a:rPr lang="de-DE" sz="2800" b="0" dirty="0" smtClean="0">
                <a:latin typeface="Times"/>
                <a:cs typeface="Times"/>
              </a:rPr>
              <a:t>Daten in PANGAEA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3" name="Bild 2" descr="Bildschirmfoto 2014-07-24 um 10.44.15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23" y="996905"/>
            <a:ext cx="8017933" cy="5474825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1185333" y="1845733"/>
            <a:ext cx="1490134" cy="143934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1185333" y="2167467"/>
            <a:ext cx="1718734" cy="220133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2670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Bildschirmfoto 2014-07-24 um 10.56.01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33" y="1092595"/>
            <a:ext cx="8060266" cy="5473304"/>
          </a:xfrm>
          <a:prstGeom prst="rect">
            <a:avLst/>
          </a:prstGeom>
        </p:spPr>
      </p:pic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pPr algn="l"/>
            <a:r>
              <a:rPr lang="de-DE" sz="2800" b="0" dirty="0" smtClean="0">
                <a:latin typeface="Times"/>
                <a:cs typeface="Times"/>
              </a:rPr>
              <a:t>Verlags-Kooperation</a:t>
            </a:r>
            <a:endParaRPr lang="de-DE" sz="2800" b="0" dirty="0">
              <a:latin typeface="Times"/>
              <a:cs typeface="Times"/>
            </a:endParaRPr>
          </a:p>
        </p:txBody>
      </p:sp>
      <p:grpSp>
        <p:nvGrpSpPr>
          <p:cNvPr id="3" name="Gruppierung 2"/>
          <p:cNvGrpSpPr/>
          <p:nvPr/>
        </p:nvGrpSpPr>
        <p:grpSpPr>
          <a:xfrm>
            <a:off x="332877" y="6051488"/>
            <a:ext cx="5418317" cy="686072"/>
            <a:chOff x="-290169" y="4493986"/>
            <a:chExt cx="5418317" cy="686072"/>
          </a:xfrm>
        </p:grpSpPr>
        <p:sp>
          <p:nvSpPr>
            <p:cNvPr id="9" name="Rechteck 8"/>
            <p:cNvSpPr/>
            <p:nvPr/>
          </p:nvSpPr>
          <p:spPr>
            <a:xfrm>
              <a:off x="-290169" y="4493986"/>
              <a:ext cx="5418317" cy="68607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" name="Rechteck 1"/>
            <p:cNvSpPr/>
            <p:nvPr/>
          </p:nvSpPr>
          <p:spPr>
            <a:xfrm>
              <a:off x="-290168" y="4538496"/>
              <a:ext cx="5214989" cy="584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600" dirty="0" err="1" smtClean="0">
                  <a:latin typeface="Times"/>
                  <a:cs typeface="Times"/>
                </a:rPr>
                <a:t>Acknowledgements</a:t>
              </a:r>
              <a:r>
                <a:rPr lang="de-DE" sz="1600" dirty="0" smtClean="0">
                  <a:latin typeface="Times"/>
                  <a:cs typeface="Times"/>
                </a:rPr>
                <a:t>:</a:t>
              </a:r>
            </a:p>
            <a:p>
              <a:r>
                <a:rPr lang="de-DE" sz="1600" dirty="0" err="1" smtClean="0">
                  <a:latin typeface="Times"/>
                  <a:cs typeface="Times"/>
                </a:rPr>
                <a:t>For</a:t>
              </a:r>
              <a:r>
                <a:rPr lang="de-DE" sz="1600" dirty="0" smtClean="0">
                  <a:latin typeface="Times"/>
                  <a:cs typeface="Times"/>
                </a:rPr>
                <a:t> </a:t>
              </a:r>
              <a:r>
                <a:rPr lang="de-DE" sz="1600" dirty="0" err="1" smtClean="0">
                  <a:latin typeface="Times"/>
                  <a:cs typeface="Times"/>
                </a:rPr>
                <a:t>supplementary</a:t>
              </a:r>
              <a:r>
                <a:rPr lang="de-DE" sz="1600" dirty="0" smtClean="0">
                  <a:latin typeface="Times"/>
                  <a:cs typeface="Times"/>
                </a:rPr>
                <a:t> </a:t>
              </a:r>
              <a:r>
                <a:rPr lang="de-DE" sz="1600" dirty="0" err="1" smtClean="0">
                  <a:latin typeface="Times"/>
                  <a:cs typeface="Times"/>
                </a:rPr>
                <a:t>data</a:t>
              </a:r>
              <a:r>
                <a:rPr lang="de-DE" sz="1600" dirty="0" smtClean="0">
                  <a:latin typeface="Times"/>
                  <a:cs typeface="Times"/>
                </a:rPr>
                <a:t> </a:t>
              </a:r>
              <a:r>
                <a:rPr lang="de-DE" sz="1600" dirty="0" err="1" smtClean="0">
                  <a:latin typeface="Times"/>
                  <a:cs typeface="Times"/>
                </a:rPr>
                <a:t>see</a:t>
              </a:r>
              <a:r>
                <a:rPr lang="de-DE" sz="1600" dirty="0" smtClean="0">
                  <a:latin typeface="Times"/>
                  <a:cs typeface="Times"/>
                </a:rPr>
                <a:t>: </a:t>
              </a:r>
              <a:r>
                <a:rPr lang="de-DE" sz="1600" dirty="0" smtClean="0">
                  <a:latin typeface="Times"/>
                  <a:cs typeface="Times"/>
                  <a:hlinkClick r:id="rId3"/>
                </a:rPr>
                <a:t>doi:10.1594/PANGAEA.776366 </a:t>
              </a:r>
              <a:endParaRPr lang="de-DE" sz="1600" dirty="0">
                <a:latin typeface="Times"/>
                <a:cs typeface="Time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9372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pPr algn="l"/>
            <a:r>
              <a:rPr lang="de-DE" sz="2800" b="0" dirty="0" smtClean="0">
                <a:latin typeface="Times"/>
                <a:cs typeface="Times"/>
              </a:rPr>
              <a:t>Daten in PANGAEA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5" name="Bild 4" descr="Bildschirmfoto 2014-07-24 um 10.44.15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23" y="996905"/>
            <a:ext cx="8017933" cy="5474825"/>
          </a:xfrm>
          <a:prstGeom prst="rect">
            <a:avLst/>
          </a:prstGeom>
        </p:spPr>
      </p:pic>
      <p:sp>
        <p:nvSpPr>
          <p:cNvPr id="6" name="Rechteck 5">
            <a:hlinkClick r:id="rId3"/>
          </p:cNvPr>
          <p:cNvSpPr/>
          <p:nvPr/>
        </p:nvSpPr>
        <p:spPr>
          <a:xfrm>
            <a:off x="5477949" y="6112933"/>
            <a:ext cx="1693333" cy="19473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9523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Bildschirmfoto 2012-02-09 um 12.08.05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001" y="1232940"/>
            <a:ext cx="5482997" cy="4962960"/>
          </a:xfrm>
          <a:prstGeom prst="rect">
            <a:avLst/>
          </a:prstGeom>
        </p:spPr>
      </p:pic>
      <p:pic>
        <p:nvPicPr>
          <p:cNvPr id="5" name="Bild 4" descr="Bildschirmfoto 2013-01-09 um 11.35.13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22" y="1090888"/>
            <a:ext cx="4685238" cy="173937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47522" y="4142322"/>
            <a:ext cx="26125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latin typeface="Times"/>
                <a:cs typeface="Times"/>
              </a:rPr>
              <a:t>Einfacher </a:t>
            </a:r>
          </a:p>
          <a:p>
            <a:r>
              <a:rPr lang="de-DE" sz="2400" dirty="0" smtClean="0">
                <a:latin typeface="Times"/>
                <a:cs typeface="Times"/>
              </a:rPr>
              <a:t>Massen-download, kompatibel mit vielen Programmen</a:t>
            </a:r>
            <a:endParaRPr lang="de-DE" sz="2400" dirty="0">
              <a:latin typeface="Times"/>
              <a:cs typeface="Times"/>
            </a:endParaRPr>
          </a:p>
        </p:txBody>
      </p:sp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pPr algn="l"/>
            <a:r>
              <a:rPr lang="de-DE" sz="2800" b="0" dirty="0" smtClean="0">
                <a:latin typeface="Times"/>
                <a:cs typeface="Times"/>
              </a:rPr>
              <a:t>Daten in PANGAEA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560757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377919" y="1097735"/>
            <a:ext cx="2283949" cy="214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90000"/>
              </a:lnSpc>
              <a:buSzPct val="66000"/>
            </a:pPr>
            <a:r>
              <a:rPr lang="en-US" sz="2400" dirty="0" err="1" smtClean="0">
                <a:latin typeface="Times"/>
                <a:ea typeface="Helvetica" charset="0"/>
                <a:cs typeface="Times"/>
                <a:sym typeface="Helvetica" charset="0"/>
              </a:rPr>
              <a:t>Suchmaschine</a:t>
            </a:r>
            <a:endParaRPr lang="en-US" sz="2400" dirty="0" smtClean="0">
              <a:latin typeface="Times"/>
              <a:ea typeface="Helvetica" charset="0"/>
              <a:cs typeface="Times"/>
              <a:sym typeface="Helvetica" charset="0"/>
            </a:endParaRPr>
          </a:p>
          <a:p>
            <a:pPr>
              <a:lnSpc>
                <a:spcPct val="190000"/>
              </a:lnSpc>
              <a:buSzPct val="66000"/>
            </a:pPr>
            <a:r>
              <a:rPr lang="en-US" sz="2400" dirty="0">
                <a:latin typeface="Times"/>
                <a:ea typeface="Helvetica" charset="0"/>
                <a:cs typeface="Times"/>
                <a:sym typeface="Helvetica" charset="0"/>
              </a:rPr>
              <a:t>	</a:t>
            </a:r>
            <a:r>
              <a:rPr lang="en-US" sz="2400" dirty="0" smtClean="0">
                <a:latin typeface="Times"/>
                <a:ea typeface="Helvetica" charset="0"/>
                <a:cs typeface="Times"/>
                <a:sym typeface="Helvetica" charset="0"/>
              </a:rPr>
              <a:t> </a:t>
            </a:r>
            <a:r>
              <a:rPr lang="en-US" sz="2400" dirty="0" err="1" smtClean="0">
                <a:latin typeface="Times"/>
                <a:ea typeface="Helvetica" charset="0"/>
                <a:cs typeface="Times"/>
                <a:sym typeface="Helvetica" charset="0"/>
              </a:rPr>
              <a:t>wie</a:t>
            </a:r>
            <a:r>
              <a:rPr lang="en-US" sz="2400" dirty="0" smtClean="0">
                <a:latin typeface="Times"/>
                <a:ea typeface="Helvetica" charset="0"/>
                <a:cs typeface="Times"/>
                <a:sym typeface="Helvetica" charset="0"/>
              </a:rPr>
              <a:t> Google</a:t>
            </a:r>
            <a:endParaRPr lang="en-US" sz="2400" dirty="0">
              <a:latin typeface="Times"/>
              <a:ea typeface="Helvetica" charset="0"/>
              <a:cs typeface="Times"/>
              <a:sym typeface="Helvetica" charset="0"/>
            </a:endParaRPr>
          </a:p>
          <a:p>
            <a:pPr>
              <a:lnSpc>
                <a:spcPct val="190000"/>
              </a:lnSpc>
              <a:buSzPct val="66000"/>
            </a:pPr>
            <a:r>
              <a:rPr lang="en-US" sz="2400" dirty="0" err="1" smtClean="0">
                <a:latin typeface="Times"/>
                <a:ea typeface="Helvetica" charset="0"/>
                <a:cs typeface="Times"/>
                <a:sym typeface="Helvetica" charset="0"/>
              </a:rPr>
              <a:t>www.pangaea.de</a:t>
            </a:r>
            <a:endParaRPr lang="en-US" sz="2400" dirty="0">
              <a:latin typeface="Times"/>
              <a:ea typeface="ヒラギノ角ゴ ProN W3" charset="-128"/>
              <a:cs typeface="Times"/>
              <a:sym typeface="Helvetica" charset="0"/>
            </a:endParaRPr>
          </a:p>
        </p:txBody>
      </p:sp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pPr algn="l"/>
            <a:r>
              <a:rPr lang="de-DE" sz="2800" b="0" dirty="0" smtClean="0">
                <a:latin typeface="Times"/>
                <a:cs typeface="Times"/>
              </a:rPr>
              <a:t>Datensuche</a:t>
            </a:r>
            <a:endParaRPr lang="de-DE" sz="2800" b="0" dirty="0">
              <a:latin typeface="Times"/>
              <a:cs typeface="Times"/>
            </a:endParaRPr>
          </a:p>
        </p:txBody>
      </p:sp>
      <p:sp>
        <p:nvSpPr>
          <p:cNvPr id="10" name="Eingebuchteter Richtungspfeil 9"/>
          <p:cNvSpPr/>
          <p:nvPr/>
        </p:nvSpPr>
        <p:spPr>
          <a:xfrm>
            <a:off x="511606" y="2247703"/>
            <a:ext cx="390783" cy="192182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3" name="Bild 12" descr="Bildschirmfoto 2014-07-22 um 4.45.29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354" y="1454980"/>
            <a:ext cx="5178448" cy="4199398"/>
          </a:xfrm>
          <a:prstGeom prst="rect">
            <a:avLst/>
          </a:prstGeom>
        </p:spPr>
      </p:pic>
      <p:pic>
        <p:nvPicPr>
          <p:cNvPr id="3" name="Bild 2" descr="Bildschirmfoto 2014-08-28 um 12.21.49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18" y="1111247"/>
            <a:ext cx="8455105" cy="541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886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1134701" y="1055688"/>
            <a:ext cx="72788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>
                <a:solidFill>
                  <a:srgbClr val="000000"/>
                </a:solidFill>
                <a:latin typeface="Times"/>
                <a:cs typeface="Times"/>
              </a:rPr>
              <a:t>Verbreitung der Daten und Meta-Informationen über </a:t>
            </a:r>
            <a:endParaRPr lang="de-DE" sz="2400" dirty="0" smtClean="0">
              <a:solidFill>
                <a:srgbClr val="000000"/>
              </a:solidFill>
              <a:latin typeface="Times"/>
              <a:cs typeface="Times"/>
            </a:endParaRPr>
          </a:p>
          <a:p>
            <a:pPr algn="ctr"/>
            <a:r>
              <a:rPr lang="de-DE" sz="2400" dirty="0" smtClean="0">
                <a:solidFill>
                  <a:srgbClr val="000000"/>
                </a:solidFill>
                <a:latin typeface="Times"/>
                <a:cs typeface="Times"/>
              </a:rPr>
              <a:t>Suchmaschinen</a:t>
            </a:r>
            <a:r>
              <a:rPr lang="de-DE" sz="2400" dirty="0">
                <a:solidFill>
                  <a:srgbClr val="000000"/>
                </a:solidFill>
                <a:latin typeface="Times"/>
                <a:cs typeface="Times"/>
              </a:rPr>
              <a:t>, </a:t>
            </a:r>
            <a:r>
              <a:rPr lang="de-DE" sz="2400" dirty="0" smtClean="0">
                <a:solidFill>
                  <a:srgbClr val="000000"/>
                </a:solidFill>
                <a:latin typeface="Times"/>
                <a:cs typeface="Times"/>
              </a:rPr>
              <a:t>Bibliothekskataloge </a:t>
            </a:r>
            <a:r>
              <a:rPr lang="de-DE" sz="2400" dirty="0">
                <a:solidFill>
                  <a:srgbClr val="000000"/>
                </a:solidFill>
                <a:latin typeface="Times"/>
                <a:cs typeface="Times"/>
              </a:rPr>
              <a:t>und Internet-Portale</a:t>
            </a:r>
          </a:p>
          <a:p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pPr algn="l"/>
            <a:r>
              <a:rPr lang="de-DE" sz="2800" b="0" dirty="0" smtClean="0">
                <a:latin typeface="Times"/>
                <a:cs typeface="Times"/>
              </a:rPr>
              <a:t>Datensuche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704" y="3238499"/>
            <a:ext cx="2709383" cy="184228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" name="Bild 6" descr="Bildschirmfoto 2014-08-28 um 1.55.45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063" y="2394101"/>
            <a:ext cx="1876031" cy="650764"/>
          </a:xfrm>
          <a:prstGeom prst="rect">
            <a:avLst/>
          </a:prstGeom>
        </p:spPr>
      </p:pic>
      <p:pic>
        <p:nvPicPr>
          <p:cNvPr id="8" name="Bild 7" descr="Bildschirmfoto 2014-08-28 um 1.58.32 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59" y="4849813"/>
            <a:ext cx="1472448" cy="795337"/>
          </a:xfrm>
          <a:prstGeom prst="rect">
            <a:avLst/>
          </a:prstGeom>
        </p:spPr>
      </p:pic>
      <p:pic>
        <p:nvPicPr>
          <p:cNvPr id="9" name="Bild 8" descr="Bildschirmfoto 2014-08-28 um 2.05.42 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063" y="5716681"/>
            <a:ext cx="2788234" cy="594214"/>
          </a:xfrm>
          <a:prstGeom prst="rect">
            <a:avLst/>
          </a:prstGeom>
        </p:spPr>
      </p:pic>
      <p:pic>
        <p:nvPicPr>
          <p:cNvPr id="10" name="Bild 9" descr="Bildschirmfoto 2014-08-28 um 2.10.09 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796" y="3615887"/>
            <a:ext cx="1328737" cy="601095"/>
          </a:xfrm>
          <a:prstGeom prst="rect">
            <a:avLst/>
          </a:prstGeom>
        </p:spPr>
      </p:pic>
      <p:pic>
        <p:nvPicPr>
          <p:cNvPr id="11" name="Bild 10" descr="Bildschirmfoto 2014-08-28 um 2.10.37 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778" y="5716681"/>
            <a:ext cx="1665018" cy="636625"/>
          </a:xfrm>
          <a:prstGeom prst="rect">
            <a:avLst/>
          </a:prstGeom>
        </p:spPr>
      </p:pic>
      <p:pic>
        <p:nvPicPr>
          <p:cNvPr id="12" name="Bild 11" descr="Bildschirmfoto 2014-08-28 um 2.11.08 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20" y="4242757"/>
            <a:ext cx="2158999" cy="443556"/>
          </a:xfrm>
          <a:prstGeom prst="rect">
            <a:avLst/>
          </a:prstGeom>
        </p:spPr>
      </p:pic>
      <p:pic>
        <p:nvPicPr>
          <p:cNvPr id="13" name="Bild 12" descr="Bildschirmfoto 2014-08-28 um 11.48.44 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512" y="5080784"/>
            <a:ext cx="2278062" cy="422733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308922" y="3589272"/>
            <a:ext cx="1087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>
                <a:latin typeface="Times"/>
                <a:cs typeface="Times"/>
              </a:rPr>
              <a:t>Portale</a:t>
            </a:r>
            <a:endParaRPr lang="de-DE" sz="2400" dirty="0">
              <a:latin typeface="Times"/>
              <a:cs typeface="Times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780928" y="2023218"/>
            <a:ext cx="21163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solidFill>
                  <a:srgbClr val="000000"/>
                </a:solidFill>
                <a:latin typeface="Times"/>
                <a:cs typeface="Times"/>
              </a:rPr>
              <a:t>Suchmaschinen</a:t>
            </a:r>
            <a:endParaRPr lang="de-DE" sz="2400" dirty="0"/>
          </a:p>
        </p:txBody>
      </p:sp>
      <p:sp>
        <p:nvSpPr>
          <p:cNvPr id="16" name="Textfeld 15"/>
          <p:cNvSpPr txBox="1"/>
          <p:nvPr/>
        </p:nvSpPr>
        <p:spPr>
          <a:xfrm>
            <a:off x="6497572" y="4555619"/>
            <a:ext cx="2646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solidFill>
                  <a:srgbClr val="000000"/>
                </a:solidFill>
                <a:latin typeface="Times"/>
                <a:cs typeface="Times"/>
              </a:rPr>
              <a:t>Bibliothekskataloge </a:t>
            </a:r>
            <a:endParaRPr lang="de-DE" sz="2400" dirty="0"/>
          </a:p>
        </p:txBody>
      </p:sp>
      <p:pic>
        <p:nvPicPr>
          <p:cNvPr id="17" name="Bild 16" descr="Bildschirmfoto 2014-08-28 um 2.24.16 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527" y="2856974"/>
            <a:ext cx="2057400" cy="558800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6012087" y="2010107"/>
            <a:ext cx="1210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>
                <a:solidFill>
                  <a:srgbClr val="000000"/>
                </a:solidFill>
                <a:latin typeface="Times"/>
                <a:cs typeface="Times"/>
              </a:rPr>
              <a:t>Projekte</a:t>
            </a:r>
            <a:endParaRPr lang="de-DE" sz="2400" dirty="0"/>
          </a:p>
        </p:txBody>
      </p:sp>
      <p:sp>
        <p:nvSpPr>
          <p:cNvPr id="21" name="Eingebuchteter Richtungspfeil 20"/>
          <p:cNvSpPr/>
          <p:nvPr/>
        </p:nvSpPr>
        <p:spPr>
          <a:xfrm rot="13257086">
            <a:off x="2950744" y="3238498"/>
            <a:ext cx="698500" cy="350773"/>
          </a:xfrm>
          <a:prstGeom prst="chevron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2" name="Eingebuchteter Richtungspfeil 21"/>
          <p:cNvSpPr/>
          <p:nvPr/>
        </p:nvSpPr>
        <p:spPr>
          <a:xfrm rot="8379110">
            <a:off x="2950744" y="4821035"/>
            <a:ext cx="698500" cy="350773"/>
          </a:xfrm>
          <a:prstGeom prst="chevron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3" name="Eingebuchteter Richtungspfeil 22"/>
          <p:cNvSpPr/>
          <p:nvPr/>
        </p:nvSpPr>
        <p:spPr>
          <a:xfrm rot="8342914" flipH="1">
            <a:off x="5524347" y="3238498"/>
            <a:ext cx="698500" cy="350773"/>
          </a:xfrm>
          <a:prstGeom prst="chevron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4" name="Eingebuchteter Richtungspfeil 23"/>
          <p:cNvSpPr/>
          <p:nvPr/>
        </p:nvSpPr>
        <p:spPr>
          <a:xfrm rot="13220890" flipH="1">
            <a:off x="5525340" y="4821035"/>
            <a:ext cx="698500" cy="350773"/>
          </a:xfrm>
          <a:prstGeom prst="chevron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675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Bildschirmfoto 2014-10-06 um 10.39.24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03" y="1807697"/>
            <a:ext cx="8450003" cy="3865967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586083" y="1021897"/>
            <a:ext cx="57916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>
                <a:latin typeface="Times"/>
                <a:cs typeface="Times"/>
              </a:rPr>
              <a:t>Suche nach Baumring-Parameter: </a:t>
            </a:r>
            <a:r>
              <a:rPr lang="de-DE" sz="2400" i="1" dirty="0" smtClean="0">
                <a:latin typeface="Times"/>
                <a:cs typeface="Times"/>
              </a:rPr>
              <a:t>Ring </a:t>
            </a:r>
            <a:r>
              <a:rPr lang="de-DE" sz="2400" i="1" dirty="0" err="1" smtClean="0">
                <a:latin typeface="Times"/>
                <a:cs typeface="Times"/>
              </a:rPr>
              <a:t>width</a:t>
            </a:r>
            <a:endParaRPr lang="de-DE" sz="2400" i="1" dirty="0">
              <a:latin typeface="Times"/>
              <a:cs typeface="Times"/>
            </a:endParaRP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02103" y="387272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Warehouse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2" name="Bild 1" descr="Bildschirmfoto 2014-08-28 um 2.50.46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34" y="1525711"/>
            <a:ext cx="8741897" cy="457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98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5402401" y="1160430"/>
            <a:ext cx="2851111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>
                <a:latin typeface="Times"/>
                <a:cs typeface="Times"/>
              </a:rPr>
              <a:t>Suche nach </a:t>
            </a:r>
          </a:p>
          <a:p>
            <a:r>
              <a:rPr lang="de-DE" sz="2400" dirty="0" smtClean="0">
                <a:latin typeface="Times"/>
                <a:cs typeface="Times"/>
              </a:rPr>
              <a:t>Baumring-Parameter: </a:t>
            </a:r>
          </a:p>
          <a:p>
            <a:r>
              <a:rPr lang="de-DE" sz="2400" i="1" dirty="0" smtClean="0">
                <a:latin typeface="Times"/>
                <a:cs typeface="Times"/>
              </a:rPr>
              <a:t>Ring </a:t>
            </a:r>
            <a:r>
              <a:rPr lang="de-DE" sz="2400" i="1" dirty="0" err="1" smtClean="0">
                <a:latin typeface="Times"/>
                <a:cs typeface="Times"/>
              </a:rPr>
              <a:t>width</a:t>
            </a:r>
            <a:r>
              <a:rPr lang="de-DE" sz="2400" i="1" dirty="0" smtClean="0">
                <a:latin typeface="Times"/>
                <a:cs typeface="Times"/>
              </a:rPr>
              <a:t> </a:t>
            </a:r>
            <a:r>
              <a:rPr lang="de-DE" sz="2400" dirty="0" smtClean="0">
                <a:latin typeface="Times"/>
                <a:cs typeface="Times"/>
              </a:rPr>
              <a:t>mit </a:t>
            </a:r>
            <a:r>
              <a:rPr lang="de-DE" sz="2400" i="1" dirty="0" smtClean="0">
                <a:latin typeface="Times"/>
                <a:cs typeface="Times"/>
              </a:rPr>
              <a:t>Alter</a:t>
            </a:r>
            <a:endParaRPr lang="de-DE" sz="2400" i="1" dirty="0">
              <a:latin typeface="Times"/>
              <a:cs typeface="Times"/>
            </a:endParaRP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02103" y="387272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Warehouse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3" name="Bild 2" descr="Bildschirmfoto 2014-08-28 um 2.57.03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26" y="1160430"/>
            <a:ext cx="4117890" cy="518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322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ung 16"/>
          <p:cNvGrpSpPr/>
          <p:nvPr/>
        </p:nvGrpSpPr>
        <p:grpSpPr>
          <a:xfrm>
            <a:off x="684995" y="1855889"/>
            <a:ext cx="8242210" cy="4065947"/>
            <a:chOff x="133945" y="2242939"/>
            <a:chExt cx="9197011" cy="4536958"/>
          </a:xfrm>
        </p:grpSpPr>
        <p:pic>
          <p:nvPicPr>
            <p:cNvPr id="5" name="Picture 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453557" y="3198416"/>
              <a:ext cx="2223492" cy="2035969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grpSp>
          <p:nvGrpSpPr>
            <p:cNvPr id="6" name="Group 2"/>
            <p:cNvGrpSpPr>
              <a:grpSpLocks/>
            </p:cNvGrpSpPr>
            <p:nvPr/>
          </p:nvGrpSpPr>
          <p:grpSpPr bwMode="auto">
            <a:xfrm>
              <a:off x="133945" y="2242939"/>
              <a:ext cx="3178969" cy="4080867"/>
              <a:chOff x="0" y="0"/>
              <a:chExt cx="2848" cy="3656"/>
            </a:xfrm>
          </p:grpSpPr>
          <p:pic>
            <p:nvPicPr>
              <p:cNvPr id="15" name="Picture 3"/>
              <p:cNvPicPr>
                <a:picLocks noChangeAspect="1" noChangeArrowheads="1"/>
              </p:cNvPicPr>
              <p:nvPr/>
            </p:nvPicPr>
            <p:blipFill>
              <a:blip r:embed="rId3"/>
              <a:srcRect t="3528" b="3551"/>
              <a:stretch>
                <a:fillRect/>
              </a:stretch>
            </p:blipFill>
            <p:spPr bwMode="auto">
              <a:xfrm>
                <a:off x="136" y="136"/>
                <a:ext cx="2570" cy="3384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/>
                <a:tailEnd/>
              </a:ln>
            </p:spPr>
          </p:pic>
          <p:pic>
            <p:nvPicPr>
              <p:cNvPr id="16" name="Picture 4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0"/>
                <a:ext cx="2848" cy="3656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/>
                <a:tailEnd/>
              </a:ln>
            </p:spPr>
          </p:pic>
        </p:grpSp>
        <p:sp>
          <p:nvSpPr>
            <p:cNvPr id="7" name="Rectangle 5"/>
            <p:cNvSpPr>
              <a:spLocks/>
            </p:cNvSpPr>
            <p:nvPr/>
          </p:nvSpPr>
          <p:spPr bwMode="auto">
            <a:xfrm>
              <a:off x="176261" y="6367781"/>
              <a:ext cx="3136652" cy="41211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2400" i="1" dirty="0" smtClean="0">
                  <a:solidFill>
                    <a:srgbClr val="000000"/>
                  </a:solidFill>
                  <a:latin typeface="Times"/>
                  <a:ea typeface="Cochin" charset="0"/>
                  <a:cs typeface="Times"/>
                </a:rPr>
                <a:t>Globigerina </a:t>
              </a:r>
              <a:r>
                <a:rPr lang="en-US" sz="2400" i="1" dirty="0" err="1" smtClean="0">
                  <a:solidFill>
                    <a:srgbClr val="000000"/>
                  </a:solidFill>
                  <a:latin typeface="Times"/>
                  <a:ea typeface="Cochin" charset="0"/>
                  <a:cs typeface="Times"/>
                </a:rPr>
                <a:t>bulloides</a:t>
              </a:r>
              <a:endParaRPr lang="en-US" sz="2400" i="1" dirty="0">
                <a:solidFill>
                  <a:srgbClr val="000000"/>
                </a:solidFill>
                <a:latin typeface="Times"/>
                <a:ea typeface="Cochin" charset="0"/>
                <a:cs typeface="Times"/>
              </a:endParaRPr>
            </a:p>
          </p:txBody>
        </p:sp>
        <p:sp>
          <p:nvSpPr>
            <p:cNvPr id="8" name="AutoShape 7"/>
            <p:cNvSpPr>
              <a:spLocks/>
            </p:cNvSpPr>
            <p:nvPr/>
          </p:nvSpPr>
          <p:spPr bwMode="auto">
            <a:xfrm>
              <a:off x="4268391" y="3799483"/>
              <a:ext cx="596057" cy="728886"/>
            </a:xfrm>
            <a:custGeom>
              <a:avLst/>
              <a:gdLst>
                <a:gd name="T0" fmla="*/ 10800 w 21600"/>
                <a:gd name="T1" fmla="*/ 10800 h 21600"/>
              </a:gdLst>
              <a:ahLst/>
              <a:cxnLst>
                <a:cxn ang="0">
                  <a:pos x="T0" y="T1"/>
                </a:cxn>
              </a:cxnLst>
              <a:rect l="0" t="0" r="r" b="b"/>
              <a:pathLst>
                <a:path w="21600" h="21600">
                  <a:moveTo>
                    <a:pt x="0" y="7193"/>
                  </a:moveTo>
                  <a:lnTo>
                    <a:pt x="0" y="14407"/>
                  </a:lnTo>
                  <a:lnTo>
                    <a:pt x="12960" y="14407"/>
                  </a:lnTo>
                  <a:lnTo>
                    <a:pt x="12960" y="21600"/>
                  </a:lnTo>
                  <a:lnTo>
                    <a:pt x="21600" y="10800"/>
                  </a:lnTo>
                  <a:lnTo>
                    <a:pt x="12960" y="0"/>
                  </a:lnTo>
                  <a:lnTo>
                    <a:pt x="12960" y="7193"/>
                  </a:lnTo>
                  <a:close/>
                  <a:moveTo>
                    <a:pt x="0" y="7193"/>
                  </a:moveTo>
                </a:path>
              </a:pathLst>
            </a:custGeom>
            <a:solidFill>
              <a:schemeClr val="accent1"/>
            </a:solidFill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5831086" y="2242939"/>
              <a:ext cx="3178969" cy="4080867"/>
              <a:chOff x="0" y="0"/>
              <a:chExt cx="2848" cy="3656"/>
            </a:xfrm>
          </p:grpSpPr>
          <p:pic>
            <p:nvPicPr>
              <p:cNvPr id="13" name="Picture 9"/>
              <p:cNvPicPr>
                <a:picLocks noChangeAspect="1" noChangeArrowheads="1"/>
              </p:cNvPicPr>
              <p:nvPr/>
            </p:nvPicPr>
            <p:blipFill>
              <a:blip r:embed="rId5"/>
              <a:srcRect l="2368" r="2469"/>
              <a:stretch>
                <a:fillRect/>
              </a:stretch>
            </p:blipFill>
            <p:spPr bwMode="auto">
              <a:xfrm>
                <a:off x="136" y="136"/>
                <a:ext cx="2570" cy="3384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/>
                <a:tailEnd/>
              </a:ln>
            </p:spPr>
          </p:pic>
          <p:pic>
            <p:nvPicPr>
              <p:cNvPr id="14" name="Picture 10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0"/>
                <a:ext cx="2848" cy="3656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/>
                <a:tailEnd/>
              </a:ln>
            </p:spPr>
          </p:pic>
        </p:grpSp>
        <p:sp>
          <p:nvSpPr>
            <p:cNvPr id="10" name="Rectangle 11"/>
            <p:cNvSpPr>
              <a:spLocks/>
            </p:cNvSpPr>
            <p:nvPr/>
          </p:nvSpPr>
          <p:spPr bwMode="auto">
            <a:xfrm>
              <a:off x="5831086" y="6367779"/>
              <a:ext cx="3499870" cy="41211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2400" dirty="0" err="1" smtClean="0">
                  <a:solidFill>
                    <a:srgbClr val="000000"/>
                  </a:solidFill>
                  <a:latin typeface="Times"/>
                  <a:ea typeface="Cochin" charset="0"/>
                  <a:cs typeface="Times"/>
                </a:rPr>
                <a:t>Verbreitungskarte</a:t>
              </a:r>
              <a:r>
                <a:rPr lang="en-US" sz="2400" dirty="0" smtClean="0">
                  <a:solidFill>
                    <a:srgbClr val="000000"/>
                  </a:solidFill>
                  <a:latin typeface="Times"/>
                  <a:ea typeface="Cochin" charset="0"/>
                  <a:cs typeface="Times"/>
                </a:rPr>
                <a:t> (</a:t>
              </a:r>
              <a:r>
                <a:rPr lang="en-US" sz="2400" dirty="0">
                  <a:solidFill>
                    <a:srgbClr val="000000"/>
                  </a:solidFill>
                  <a:latin typeface="Times"/>
                  <a:ea typeface="Cochin" charset="0"/>
                  <a:cs typeface="Times"/>
                </a:rPr>
                <a:t>ODV)</a:t>
              </a:r>
            </a:p>
          </p:txBody>
        </p:sp>
        <p:sp>
          <p:nvSpPr>
            <p:cNvPr id="11" name="AutoShape 12"/>
            <p:cNvSpPr>
              <a:spLocks/>
            </p:cNvSpPr>
            <p:nvPr/>
          </p:nvSpPr>
          <p:spPr bwMode="auto">
            <a:xfrm>
              <a:off x="3929062" y="5194102"/>
              <a:ext cx="1437680" cy="856134"/>
            </a:xfrm>
            <a:prstGeom prst="diamond">
              <a:avLst/>
            </a:prstGeom>
            <a:solidFill>
              <a:srgbClr val="CF5E3E"/>
            </a:solidFill>
            <a:ln w="50800" cap="flat">
              <a:solidFill>
                <a:srgbClr val="6C703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" name="Rectangle 13"/>
            <p:cNvSpPr>
              <a:spLocks/>
            </p:cNvSpPr>
            <p:nvPr/>
          </p:nvSpPr>
          <p:spPr bwMode="auto">
            <a:xfrm>
              <a:off x="3929063" y="5235461"/>
              <a:ext cx="1437679" cy="81477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300" dirty="0" err="1">
                  <a:solidFill>
                    <a:srgbClr val="E1E7FF"/>
                  </a:solidFill>
                  <a:ea typeface="Cochin" charset="0"/>
                  <a:cs typeface="Cochin" charset="0"/>
                </a:rPr>
                <a:t>Pan2Applic</a:t>
              </a:r>
              <a:endParaRPr lang="en-US" sz="1300" dirty="0">
                <a:solidFill>
                  <a:srgbClr val="E1E7FF"/>
                </a:solidFill>
                <a:ea typeface="Cochin" charset="0"/>
                <a:cs typeface="Cochin" charset="0"/>
              </a:endParaRPr>
            </a:p>
          </p:txBody>
        </p:sp>
      </p:grpSp>
      <p:sp>
        <p:nvSpPr>
          <p:cNvPr id="19" name="Titel 1"/>
          <p:cNvSpPr txBox="1">
            <a:spLocks/>
          </p:cNvSpPr>
          <p:nvPr/>
        </p:nvSpPr>
        <p:spPr>
          <a:xfrm>
            <a:off x="402103" y="387272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Warehouse </a:t>
            </a:r>
            <a:r>
              <a:rPr lang="de-DE" sz="2800" b="0" smtClean="0">
                <a:latin typeface="Times"/>
                <a:cs typeface="Times"/>
              </a:rPr>
              <a:t>- Kompilationen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361999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/>
          </p:cNvSpPr>
          <p:nvPr/>
        </p:nvSpPr>
        <p:spPr bwMode="auto">
          <a:xfrm>
            <a:off x="857252" y="442898"/>
            <a:ext cx="7829548" cy="64910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>
              <a:lnSpc>
                <a:spcPts val="3860"/>
              </a:lnSpc>
            </a:pPr>
            <a:r>
              <a:rPr lang="en-US" sz="2800" dirty="0" err="1" smtClean="0">
                <a:latin typeface="Times"/>
                <a:ea typeface="Cochin" charset="0"/>
                <a:cs typeface="Times"/>
              </a:rPr>
              <a:t>Datenbibliothek</a:t>
            </a:r>
            <a:endParaRPr lang="en-US" sz="2800" dirty="0" smtClean="0">
              <a:latin typeface="Times"/>
              <a:ea typeface="Cochin" charset="0"/>
              <a:cs typeface="Times"/>
            </a:endParaRPr>
          </a:p>
          <a:p>
            <a:pPr algn="ctr">
              <a:lnSpc>
                <a:spcPts val="3860"/>
              </a:lnSpc>
            </a:pPr>
            <a:r>
              <a:rPr lang="en-US" sz="2800" i="1" dirty="0" smtClean="0">
                <a:latin typeface="Times"/>
                <a:ea typeface="Cochin" charset="0"/>
                <a:cs typeface="Times"/>
              </a:rPr>
              <a:t>in </a:t>
            </a:r>
          </a:p>
          <a:p>
            <a:pPr algn="ctr">
              <a:lnSpc>
                <a:spcPts val="3860"/>
              </a:lnSpc>
            </a:pPr>
            <a:r>
              <a:rPr lang="en-US" sz="2800" dirty="0" err="1" smtClean="0">
                <a:latin typeface="Times"/>
                <a:ea typeface="Cochin" charset="0"/>
                <a:cs typeface="Times"/>
              </a:rPr>
              <a:t>relationaler</a:t>
            </a:r>
            <a:r>
              <a:rPr lang="en-US" sz="2800" dirty="0" smtClean="0">
                <a:latin typeface="Times"/>
                <a:ea typeface="Cochin" charset="0"/>
                <a:cs typeface="Times"/>
              </a:rPr>
              <a:t> </a:t>
            </a:r>
            <a:r>
              <a:rPr lang="en-US" sz="2800" dirty="0" err="1" smtClean="0">
                <a:latin typeface="Times"/>
                <a:ea typeface="Cochin" charset="0"/>
                <a:cs typeface="Times"/>
              </a:rPr>
              <a:t>Datenbank</a:t>
            </a:r>
            <a:endParaRPr lang="en-US" sz="2800" dirty="0" smtClean="0">
              <a:latin typeface="Times"/>
              <a:ea typeface="Cochin" charset="0"/>
              <a:cs typeface="Times"/>
            </a:endParaRPr>
          </a:p>
          <a:p>
            <a:pPr algn="ctr">
              <a:lnSpc>
                <a:spcPts val="3860"/>
              </a:lnSpc>
            </a:pPr>
            <a:r>
              <a:rPr lang="en-US" sz="2800" i="1" dirty="0" smtClean="0">
                <a:latin typeface="Times"/>
                <a:ea typeface="Cochin" charset="0"/>
                <a:cs typeface="Times"/>
              </a:rPr>
              <a:t>in </a:t>
            </a:r>
          </a:p>
          <a:p>
            <a:pPr algn="ctr">
              <a:lnSpc>
                <a:spcPts val="3860"/>
              </a:lnSpc>
            </a:pPr>
            <a:r>
              <a:rPr lang="en-US" sz="2800" dirty="0" smtClean="0">
                <a:latin typeface="Times"/>
                <a:ea typeface="Cochin" charset="0"/>
                <a:cs typeface="Times"/>
              </a:rPr>
              <a:t>Open-Access</a:t>
            </a:r>
          </a:p>
          <a:p>
            <a:pPr algn="ctr">
              <a:lnSpc>
                <a:spcPts val="3860"/>
              </a:lnSpc>
            </a:pPr>
            <a:r>
              <a:rPr lang="en-US" sz="2800" i="1" dirty="0" err="1" smtClean="0">
                <a:latin typeface="Times"/>
                <a:ea typeface="Cochin" charset="0"/>
                <a:cs typeface="Times"/>
              </a:rPr>
              <a:t>für</a:t>
            </a:r>
            <a:endParaRPr lang="en-US" sz="2800" i="1" dirty="0" smtClean="0">
              <a:latin typeface="Times"/>
              <a:ea typeface="Cochin" charset="0"/>
              <a:cs typeface="Times"/>
            </a:endParaRPr>
          </a:p>
          <a:p>
            <a:pPr algn="ctr">
              <a:lnSpc>
                <a:spcPts val="3860"/>
              </a:lnSpc>
            </a:pPr>
            <a:r>
              <a:rPr lang="en-US" sz="2800" dirty="0" err="1" smtClean="0">
                <a:latin typeface="Times"/>
                <a:ea typeface="Cochin" charset="0"/>
                <a:cs typeface="Times"/>
              </a:rPr>
              <a:t>georeferenzierte</a:t>
            </a:r>
            <a:r>
              <a:rPr lang="en-US" sz="2800" dirty="0" smtClean="0">
                <a:latin typeface="Times"/>
                <a:ea typeface="Cochin" charset="0"/>
                <a:cs typeface="Times"/>
              </a:rPr>
              <a:t> </a:t>
            </a:r>
            <a:r>
              <a:rPr lang="en-US" sz="2800" dirty="0" err="1" smtClean="0">
                <a:latin typeface="Times"/>
                <a:ea typeface="Cochin" charset="0"/>
                <a:cs typeface="Times"/>
              </a:rPr>
              <a:t>Daten</a:t>
            </a:r>
            <a:endParaRPr lang="en-US" sz="2800" dirty="0" smtClean="0">
              <a:latin typeface="Times"/>
              <a:ea typeface="Cochin" charset="0"/>
              <a:cs typeface="Times"/>
            </a:endParaRPr>
          </a:p>
          <a:p>
            <a:pPr algn="ctr">
              <a:lnSpc>
                <a:spcPts val="3860"/>
              </a:lnSpc>
            </a:pPr>
            <a:r>
              <a:rPr lang="en-US" sz="2800" i="1" dirty="0" err="1" smtClean="0">
                <a:latin typeface="Times"/>
                <a:ea typeface="Cochin" charset="0"/>
                <a:cs typeface="Times"/>
              </a:rPr>
              <a:t>der</a:t>
            </a:r>
            <a:endParaRPr lang="en-US" sz="2800" i="1" dirty="0" smtClean="0">
              <a:latin typeface="Times"/>
              <a:ea typeface="Cochin" charset="0"/>
              <a:cs typeface="Times"/>
            </a:endParaRPr>
          </a:p>
          <a:p>
            <a:pPr algn="ctr"/>
            <a:r>
              <a:rPr lang="en-US" sz="2800" dirty="0" err="1" smtClean="0">
                <a:latin typeface="Times"/>
                <a:ea typeface="Cochin" charset="0"/>
                <a:cs typeface="Times"/>
              </a:rPr>
              <a:t>Erdsystemforschung</a:t>
            </a:r>
            <a:r>
              <a:rPr lang="en-US" sz="2800" dirty="0" smtClean="0">
                <a:latin typeface="Times"/>
                <a:ea typeface="Cochin" charset="0"/>
                <a:cs typeface="Times"/>
              </a:rPr>
              <a:t> und </a:t>
            </a:r>
            <a:r>
              <a:rPr lang="en-US" sz="2800" dirty="0" err="1" smtClean="0">
                <a:latin typeface="Times"/>
                <a:ea typeface="Cochin" charset="0"/>
                <a:cs typeface="Times"/>
              </a:rPr>
              <a:t>Umweltwissenschaften</a:t>
            </a:r>
            <a:endParaRPr lang="en-US" sz="2800" dirty="0">
              <a:latin typeface="Times"/>
              <a:ea typeface="Cochin" charset="0"/>
              <a:cs typeface="Times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307022" y="2541555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err="1" smtClean="0">
                <a:latin typeface="Times New Roman"/>
              </a:rPr>
              <a:t>www.pangaea.de</a:t>
            </a:r>
            <a:endParaRPr lang="de-DE" sz="2000" dirty="0">
              <a:latin typeface="Times New Roman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90998"/>
            <a:ext cx="2572190" cy="1748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44913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85" y="1006960"/>
            <a:ext cx="6097958" cy="56754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" name="Rechteck 1"/>
          <p:cNvSpPr/>
          <p:nvPr/>
        </p:nvSpPr>
        <p:spPr>
          <a:xfrm>
            <a:off x="6997258" y="577676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latin typeface="Times"/>
                <a:cs typeface="Times"/>
                <a:hlinkClick r:id="rId3"/>
              </a:rPr>
              <a:t>doi:10.1038/461160a </a:t>
            </a:r>
            <a:endParaRPr lang="de-DE" dirty="0">
              <a:latin typeface="Times"/>
              <a:cs typeface="Times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7210323" y="5035415"/>
            <a:ext cx="14735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Nature, 2009, </a:t>
            </a:r>
          </a:p>
          <a:p>
            <a:r>
              <a:rPr lang="de-DE" dirty="0" smtClean="0"/>
              <a:t>461, 160-163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5638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Bildschirmfoto 2011-09-20 um 2.07.53 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2721" y="1300608"/>
            <a:ext cx="4504796" cy="4202845"/>
          </a:xfrm>
          <a:prstGeom prst="rect">
            <a:avLst/>
          </a:prstGeom>
        </p:spPr>
      </p:pic>
      <p:sp>
        <p:nvSpPr>
          <p:cNvPr id="7" name="Rechteckiger Pfeil 6"/>
          <p:cNvSpPr/>
          <p:nvPr/>
        </p:nvSpPr>
        <p:spPr>
          <a:xfrm flipV="1">
            <a:off x="3178592" y="4133667"/>
            <a:ext cx="1921933" cy="1171775"/>
          </a:xfrm>
          <a:prstGeom prst="bentArrow">
            <a:avLst/>
          </a:prstGeom>
          <a:solidFill>
            <a:srgbClr val="FF0000"/>
          </a:solidFill>
          <a:ln>
            <a:noFill/>
          </a:ln>
          <a:effectLst>
            <a:outerShdw blurRad="40000" dist="1143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402103" y="387272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err="1" smtClean="0">
                <a:latin typeface="Times"/>
                <a:cs typeface="Times"/>
              </a:rPr>
              <a:t>Submit</a:t>
            </a:r>
            <a:r>
              <a:rPr lang="de-DE" sz="2800" b="0" dirty="0" smtClean="0">
                <a:latin typeface="Times"/>
                <a:cs typeface="Times"/>
              </a:rPr>
              <a:t> Data</a:t>
            </a:r>
            <a:endParaRPr lang="de-DE" sz="2800" b="0" dirty="0">
              <a:latin typeface="Times"/>
              <a:cs typeface="Times"/>
            </a:endParaRPr>
          </a:p>
        </p:txBody>
      </p:sp>
      <p:sp>
        <p:nvSpPr>
          <p:cNvPr id="11" name="Rechteck 10">
            <a:hlinkClick r:id="rId4"/>
          </p:cNvPr>
          <p:cNvSpPr/>
          <p:nvPr/>
        </p:nvSpPr>
        <p:spPr>
          <a:xfrm>
            <a:off x="5525175" y="4847804"/>
            <a:ext cx="584882" cy="2172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227013" y="1237398"/>
            <a:ext cx="3936895" cy="5570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>
                <a:latin typeface="Times"/>
                <a:cs typeface="Times"/>
              </a:rPr>
              <a:t>Wer:</a:t>
            </a:r>
          </a:p>
          <a:p>
            <a:r>
              <a:rPr lang="de-DE" sz="2400" dirty="0" smtClean="0">
                <a:latin typeface="Times"/>
                <a:cs typeface="Times"/>
              </a:rPr>
              <a:t>Autor</a:t>
            </a:r>
            <a:r>
              <a:rPr lang="de-DE" sz="2400" dirty="0" smtClean="0">
                <a:latin typeface="Times"/>
                <a:cs typeface="Times"/>
              </a:rPr>
              <a:t>/Wissenschaftler</a:t>
            </a:r>
          </a:p>
          <a:p>
            <a:endParaRPr lang="de-DE" sz="2400" dirty="0" smtClean="0">
              <a:latin typeface="Times"/>
              <a:cs typeface="Times"/>
            </a:endParaRPr>
          </a:p>
          <a:p>
            <a:r>
              <a:rPr lang="de-DE" sz="2400" dirty="0" smtClean="0">
                <a:latin typeface="Times"/>
                <a:cs typeface="Times"/>
              </a:rPr>
              <a:t>Wann:</a:t>
            </a:r>
          </a:p>
          <a:p>
            <a:r>
              <a:rPr lang="de-DE" sz="2400" dirty="0" smtClean="0">
                <a:latin typeface="Times"/>
                <a:cs typeface="Times"/>
              </a:rPr>
              <a:t>währen Schreiben des Artikels </a:t>
            </a:r>
          </a:p>
          <a:p>
            <a:r>
              <a:rPr lang="de-DE" sz="2400" dirty="0" smtClean="0">
                <a:latin typeface="Times"/>
                <a:cs typeface="Times"/>
              </a:rPr>
              <a:t>oder</a:t>
            </a:r>
          </a:p>
          <a:p>
            <a:r>
              <a:rPr lang="de-DE" sz="2400" dirty="0" smtClean="0">
                <a:latin typeface="Times"/>
                <a:cs typeface="Times"/>
              </a:rPr>
              <a:t>im </a:t>
            </a:r>
            <a:r>
              <a:rPr lang="de-DE" sz="2400" dirty="0" err="1" smtClean="0">
                <a:latin typeface="Times"/>
                <a:cs typeface="Times"/>
              </a:rPr>
              <a:t>Reviewprozess</a:t>
            </a:r>
            <a:endParaRPr lang="de-DE" sz="2400" dirty="0" smtClean="0">
              <a:latin typeface="Times"/>
              <a:cs typeface="Times"/>
            </a:endParaRPr>
          </a:p>
          <a:p>
            <a:endParaRPr lang="de-DE" sz="2400" dirty="0" smtClean="0">
              <a:latin typeface="Times"/>
              <a:cs typeface="Times"/>
            </a:endParaRPr>
          </a:p>
          <a:p>
            <a:r>
              <a:rPr lang="de-DE" sz="2400" dirty="0" smtClean="0">
                <a:latin typeface="Times"/>
                <a:cs typeface="Times"/>
              </a:rPr>
              <a:t>Datenimport durch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Pangaea</a:t>
            </a:r>
            <a:r>
              <a:rPr lang="de-DE" sz="2400" dirty="0" smtClean="0">
                <a:latin typeface="Times"/>
                <a:cs typeface="Times"/>
              </a:rPr>
              <a:t> Team</a:t>
            </a:r>
            <a:endParaRPr lang="de-DE" sz="2400" dirty="0">
              <a:latin typeface="Times"/>
              <a:cs typeface="Times"/>
            </a:endParaRPr>
          </a:p>
          <a:p>
            <a:endParaRPr lang="de-DE" sz="2400" dirty="0">
              <a:latin typeface="Times"/>
              <a:cs typeface="Times"/>
            </a:endParaRPr>
          </a:p>
          <a:p>
            <a:r>
              <a:rPr lang="de-DE" sz="2400" dirty="0" smtClean="0">
                <a:latin typeface="Times"/>
                <a:cs typeface="Times"/>
              </a:rPr>
              <a:t>Daten können Login </a:t>
            </a:r>
          </a:p>
          <a:p>
            <a:r>
              <a:rPr lang="de-DE" sz="2400" dirty="0" smtClean="0">
                <a:latin typeface="Times"/>
                <a:cs typeface="Times"/>
              </a:rPr>
              <a:t>geschützt</a:t>
            </a:r>
            <a:r>
              <a:rPr lang="de-DE" sz="2400" dirty="0">
                <a:latin typeface="Times"/>
                <a:cs typeface="Times"/>
              </a:rPr>
              <a:t> </a:t>
            </a:r>
            <a:r>
              <a:rPr lang="de-DE" sz="2400" dirty="0" smtClean="0">
                <a:latin typeface="Times"/>
                <a:cs typeface="Times"/>
              </a:rPr>
              <a:t>werden, bis das </a:t>
            </a:r>
          </a:p>
          <a:p>
            <a:r>
              <a:rPr lang="de-DE" sz="2400" dirty="0" smtClean="0">
                <a:latin typeface="Times"/>
                <a:cs typeface="Times"/>
              </a:rPr>
              <a:t>Paper publiziert ist</a:t>
            </a:r>
            <a:endParaRPr lang="de-DE" sz="2000" dirty="0"/>
          </a:p>
          <a:p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753737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69900" y="1586801"/>
            <a:ext cx="82169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charset="2"/>
              <a:buChar char="v"/>
            </a:pPr>
            <a:r>
              <a:rPr lang="de-DE" sz="2400" dirty="0" smtClean="0">
                <a:latin typeface="Times"/>
                <a:cs typeface="Times"/>
              </a:rPr>
              <a:t>Datenzitat, Verlinkung Publikation – Daten</a:t>
            </a:r>
          </a:p>
          <a:p>
            <a:endParaRPr lang="de-DE" sz="2400" dirty="0" smtClean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r>
              <a:rPr lang="de-DE" sz="2400" dirty="0" smtClean="0">
                <a:latin typeface="Times"/>
                <a:cs typeface="Times"/>
              </a:rPr>
              <a:t>Persistenter </a:t>
            </a:r>
            <a:r>
              <a:rPr lang="de-DE" sz="2400" dirty="0" err="1" smtClean="0">
                <a:latin typeface="Times"/>
                <a:cs typeface="Times"/>
              </a:rPr>
              <a:t>Identifikator</a:t>
            </a:r>
            <a:r>
              <a:rPr lang="de-DE" sz="2400" dirty="0" smtClean="0">
                <a:latin typeface="Times"/>
                <a:cs typeface="Times"/>
              </a:rPr>
              <a:t> (</a:t>
            </a:r>
            <a:r>
              <a:rPr lang="de-DE" sz="2400" dirty="0">
                <a:latin typeface="Times"/>
                <a:cs typeface="Times"/>
              </a:rPr>
              <a:t>DOI)</a:t>
            </a:r>
          </a:p>
          <a:p>
            <a:endParaRPr lang="de-DE" sz="2400" dirty="0" smtClean="0">
              <a:latin typeface="Times"/>
              <a:cs typeface="Times"/>
            </a:endParaRPr>
          </a:p>
          <a:p>
            <a:endParaRPr lang="de-DE" sz="2400" dirty="0">
              <a:latin typeface="Times"/>
              <a:cs typeface="Times"/>
            </a:endParaRPr>
          </a:p>
          <a:p>
            <a:endParaRPr lang="de-DE" sz="2400" dirty="0" smtClean="0">
              <a:latin typeface="Times"/>
              <a:cs typeface="Times"/>
            </a:endParaRPr>
          </a:p>
          <a:p>
            <a:endParaRPr lang="de-DE" sz="2400" dirty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r>
              <a:rPr lang="de-DE" sz="2400" dirty="0" smtClean="0">
                <a:latin typeface="Times"/>
                <a:cs typeface="Times"/>
              </a:rPr>
              <a:t>Daten </a:t>
            </a:r>
            <a:r>
              <a:rPr lang="de-DE" sz="2400" dirty="0" err="1" smtClean="0">
                <a:latin typeface="Times"/>
                <a:cs typeface="Times"/>
              </a:rPr>
              <a:t>langzeit</a:t>
            </a:r>
            <a:r>
              <a:rPr lang="de-DE" sz="2400" dirty="0" smtClean="0">
                <a:latin typeface="Times"/>
                <a:cs typeface="Times"/>
              </a:rPr>
              <a:t> archiviert</a:t>
            </a:r>
          </a:p>
          <a:p>
            <a:pPr marL="342900" indent="-342900">
              <a:buFont typeface="Wingdings" charset="2"/>
              <a:buChar char="v"/>
            </a:pPr>
            <a:endParaRPr lang="de-DE" sz="2400" dirty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r>
              <a:rPr lang="de-DE" sz="2400" dirty="0" smtClean="0">
                <a:latin typeface="Times"/>
                <a:cs typeface="Times"/>
              </a:rPr>
              <a:t>open </a:t>
            </a:r>
            <a:r>
              <a:rPr lang="de-DE" sz="2400" dirty="0" err="1" smtClean="0">
                <a:latin typeface="Times"/>
                <a:cs typeface="Times"/>
              </a:rPr>
              <a:t>access</a:t>
            </a:r>
            <a:endParaRPr lang="de-DE" sz="2400" dirty="0" smtClean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endParaRPr lang="de-DE" sz="2400" dirty="0" smtClean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r>
              <a:rPr lang="de-DE" sz="2400" dirty="0" smtClean="0">
                <a:latin typeface="Times"/>
                <a:cs typeface="Times"/>
              </a:rPr>
              <a:t>Daten und Zitate in Portalen und Bibliothekskatalogen geführt</a:t>
            </a:r>
          </a:p>
          <a:p>
            <a:r>
              <a:rPr lang="de-DE" sz="2400" dirty="0">
                <a:latin typeface="Times"/>
                <a:cs typeface="Times"/>
              </a:rPr>
              <a:t>	</a:t>
            </a:r>
          </a:p>
        </p:txBody>
      </p:sp>
      <p:grpSp>
        <p:nvGrpSpPr>
          <p:cNvPr id="7" name="Gruppierung 6"/>
          <p:cNvGrpSpPr/>
          <p:nvPr/>
        </p:nvGrpSpPr>
        <p:grpSpPr>
          <a:xfrm>
            <a:off x="4006111" y="3020749"/>
            <a:ext cx="4461005" cy="686072"/>
            <a:chOff x="4006111" y="3020749"/>
            <a:chExt cx="4461005" cy="686072"/>
          </a:xfrm>
        </p:grpSpPr>
        <p:pic>
          <p:nvPicPr>
            <p:cNvPr id="3" name="Bild 2" descr="Bildschirmfoto 2013-01-16 um 7.51.56 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6111" y="3020749"/>
              <a:ext cx="1711468" cy="405130"/>
            </a:xfrm>
            <a:prstGeom prst="rect">
              <a:avLst/>
            </a:prstGeom>
          </p:spPr>
        </p:pic>
        <p:pic>
          <p:nvPicPr>
            <p:cNvPr id="5" name="Bild 4" descr="Bildschirmfoto 2013-01-16 um 7.51.48 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1636" y="3376983"/>
              <a:ext cx="4365480" cy="231503"/>
            </a:xfrm>
            <a:prstGeom prst="rect">
              <a:avLst/>
            </a:prstGeom>
          </p:spPr>
        </p:pic>
        <p:sp>
          <p:nvSpPr>
            <p:cNvPr id="2" name="Rechteck 1"/>
            <p:cNvSpPr/>
            <p:nvPr/>
          </p:nvSpPr>
          <p:spPr>
            <a:xfrm>
              <a:off x="4101636" y="3020749"/>
              <a:ext cx="4365480" cy="68607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6" name="Titel 1"/>
          <p:cNvSpPr txBox="1">
            <a:spLocks/>
          </p:cNvSpPr>
          <p:nvPr/>
        </p:nvSpPr>
        <p:spPr>
          <a:xfrm>
            <a:off x="402103" y="387272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err="1" smtClean="0">
                <a:latin typeface="Times"/>
                <a:cs typeface="Times"/>
              </a:rPr>
              <a:t>Benefit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083491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Pangaea-Logo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537" y="1769528"/>
            <a:ext cx="4769327" cy="331956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326780" y="5195182"/>
            <a:ext cx="2283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 err="1" smtClean="0">
                <a:latin typeface="Times"/>
                <a:cs typeface="Times"/>
              </a:rPr>
              <a:t>www.pangaea.de</a:t>
            </a:r>
            <a:endParaRPr lang="de-DE" sz="24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486263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50221" y="1199486"/>
            <a:ext cx="8097793" cy="51576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charset="2"/>
              <a:buChar char="v"/>
              <a:tabLst>
                <a:tab pos="498475" algn="l"/>
              </a:tabLst>
            </a:pPr>
            <a:r>
              <a:rPr lang="en-US" sz="2400" dirty="0" smtClean="0">
                <a:latin typeface="Times" charset="0"/>
                <a:cs typeface="Times" charset="0"/>
                <a:sym typeface="Times" charset="0"/>
              </a:rPr>
              <a:t>1987  </a:t>
            </a:r>
            <a:r>
              <a:rPr lang="en-US" sz="2400" dirty="0" err="1" smtClean="0">
                <a:latin typeface="Times" charset="0"/>
                <a:cs typeface="Times" charset="0"/>
                <a:sym typeface="Times" charset="0"/>
              </a:rPr>
              <a:t>Sedimentkern</a:t>
            </a:r>
            <a:r>
              <a:rPr lang="en-US" sz="2400" dirty="0" smtClean="0">
                <a:latin typeface="Times" charset="0"/>
                <a:cs typeface="Times" charset="0"/>
                <a:sym typeface="Times" charset="0"/>
              </a:rPr>
              <a:t> </a:t>
            </a:r>
            <a:r>
              <a:rPr lang="en-US" sz="2400" dirty="0" err="1" smtClean="0">
                <a:latin typeface="Times" charset="0"/>
                <a:cs typeface="Times" charset="0"/>
                <a:sym typeface="Times" charset="0"/>
              </a:rPr>
              <a:t>Datenbank</a:t>
            </a:r>
            <a:endParaRPr lang="en-US" sz="2400" dirty="0" smtClean="0">
              <a:latin typeface="Times" charset="0"/>
              <a:cs typeface="Times" charset="0"/>
              <a:sym typeface="Times" charset="0"/>
            </a:endParaRPr>
          </a:p>
          <a:p>
            <a:pPr>
              <a:buFont typeface="Wingdings" charset="2"/>
              <a:buChar char="v"/>
              <a:tabLst>
                <a:tab pos="498475" algn="l"/>
              </a:tabLst>
            </a:pPr>
            <a:r>
              <a:rPr lang="en-US" sz="2400" dirty="0" smtClean="0">
                <a:latin typeface="Times" charset="0"/>
                <a:cs typeface="Times" charset="0"/>
                <a:sym typeface="Times" charset="0"/>
              </a:rPr>
              <a:t>1989  SEDI/</a:t>
            </a:r>
            <a:r>
              <a:rPr lang="en-US" sz="2400" dirty="0" smtClean="0">
                <a:latin typeface="Times"/>
                <a:cs typeface="Times"/>
                <a:sym typeface="Times" charset="0"/>
              </a:rPr>
              <a:t>SEDAT </a:t>
            </a:r>
            <a:r>
              <a:rPr lang="de-DE" sz="2400" dirty="0" smtClean="0">
                <a:latin typeface="Times"/>
                <a:cs typeface="Times"/>
              </a:rPr>
              <a:t>proprietärer Vorgänger</a:t>
            </a:r>
            <a:endParaRPr lang="en-US" sz="2400" dirty="0" smtClean="0">
              <a:latin typeface="Times"/>
              <a:cs typeface="Times"/>
              <a:sym typeface="Times" charset="0"/>
            </a:endParaRPr>
          </a:p>
          <a:p>
            <a:pPr>
              <a:buFont typeface="Wingdings" charset="2"/>
              <a:buChar char="v"/>
              <a:tabLst>
                <a:tab pos="498475" algn="l"/>
              </a:tabLst>
            </a:pPr>
            <a:r>
              <a:rPr lang="en-US" sz="2400" dirty="0" smtClean="0">
                <a:latin typeface="Times" charset="0"/>
                <a:cs typeface="Times" charset="0"/>
                <a:sym typeface="Times" charset="0"/>
              </a:rPr>
              <a:t>1994  SEDAN/SEPAN </a:t>
            </a:r>
            <a:r>
              <a:rPr lang="en-US" sz="2400" dirty="0" err="1" smtClean="0">
                <a:latin typeface="Times" charset="0"/>
                <a:cs typeface="Times" charset="0"/>
                <a:sym typeface="Times" charset="0"/>
              </a:rPr>
              <a:t>relationaler</a:t>
            </a:r>
            <a:r>
              <a:rPr lang="en-US" sz="2400" dirty="0" smtClean="0">
                <a:latin typeface="Times" charset="0"/>
                <a:cs typeface="Times" charset="0"/>
                <a:sym typeface="Times" charset="0"/>
              </a:rPr>
              <a:t> </a:t>
            </a:r>
            <a:r>
              <a:rPr lang="en-US" sz="2400" dirty="0" err="1" smtClean="0">
                <a:latin typeface="Times" charset="0"/>
                <a:cs typeface="Times" charset="0"/>
                <a:sym typeface="Times" charset="0"/>
              </a:rPr>
              <a:t>Vorgänger</a:t>
            </a:r>
            <a:endParaRPr lang="en-US" sz="2400" dirty="0" smtClean="0">
              <a:latin typeface="Times" charset="0"/>
              <a:cs typeface="Times" charset="0"/>
              <a:sym typeface="Times" charset="0"/>
            </a:endParaRPr>
          </a:p>
          <a:p>
            <a:pPr>
              <a:buFont typeface="Wingdings" charset="2"/>
              <a:buChar char="v"/>
              <a:tabLst>
                <a:tab pos="498475" algn="l"/>
              </a:tabLst>
            </a:pPr>
            <a:r>
              <a:rPr lang="en-US" sz="2400" dirty="0" smtClean="0">
                <a:latin typeface="Times" charset="0"/>
                <a:cs typeface="Times" charset="0"/>
                <a:sym typeface="Times" charset="0"/>
              </a:rPr>
              <a:t>1996  PANGAEA</a:t>
            </a:r>
            <a:endParaRPr lang="en-US" sz="2400" dirty="0" smtClean="0">
              <a:latin typeface="Times" charset="0"/>
              <a:ea typeface="ヒラギノ明朝 ProN W6" charset="-128"/>
              <a:sym typeface="Times" charset="0"/>
            </a:endParaRPr>
          </a:p>
          <a:p>
            <a:pPr>
              <a:buFont typeface="Wingdings" charset="2"/>
              <a:buChar char="v"/>
              <a:tabLst>
                <a:tab pos="498475" algn="l"/>
              </a:tabLst>
            </a:pPr>
            <a:r>
              <a:rPr lang="en-US" sz="2400" dirty="0" smtClean="0">
                <a:latin typeface="Times" charset="0"/>
                <a:cs typeface="Times" charset="0"/>
                <a:sym typeface="Times" charset="0"/>
              </a:rPr>
              <a:t>1998  </a:t>
            </a:r>
            <a:r>
              <a:rPr lang="en-US" sz="2400" b="1" dirty="0" err="1" smtClean="0">
                <a:latin typeface="Times" charset="0"/>
                <a:cs typeface="Times" charset="0"/>
                <a:sym typeface="Times" charset="0"/>
              </a:rPr>
              <a:t>www.pangaea.de</a:t>
            </a:r>
            <a:endParaRPr lang="en-US" sz="2400" b="1" dirty="0" smtClean="0">
              <a:latin typeface="Times" charset="0"/>
              <a:cs typeface="Times" charset="0"/>
              <a:sym typeface="Times" charset="0"/>
            </a:endParaRPr>
          </a:p>
          <a:p>
            <a:pPr>
              <a:buFont typeface="Wingdings" charset="2"/>
              <a:buChar char="v"/>
              <a:tabLst>
                <a:tab pos="498475" algn="l"/>
              </a:tabLst>
            </a:pPr>
            <a:r>
              <a:rPr lang="en-US" sz="2400" dirty="0" smtClean="0">
                <a:latin typeface="Times" charset="0"/>
                <a:cs typeface="Times" charset="0"/>
                <a:sym typeface="Times" charset="0"/>
              </a:rPr>
              <a:t>2001  WDC-MARE (ICSU-WDS)</a:t>
            </a:r>
          </a:p>
          <a:p>
            <a:pPr>
              <a:buFont typeface="Wingdings" charset="2"/>
              <a:buChar char="v"/>
              <a:tabLst>
                <a:tab pos="498475" algn="l"/>
              </a:tabLst>
            </a:pPr>
            <a:r>
              <a:rPr lang="en-US" sz="2400" dirty="0" smtClean="0">
                <a:latin typeface="Times" charset="0"/>
                <a:cs typeface="Times" charset="0"/>
                <a:sym typeface="Times" charset="0"/>
              </a:rPr>
              <a:t>2004  OAI and </a:t>
            </a:r>
            <a:r>
              <a:rPr lang="en-US" sz="2400" dirty="0" smtClean="0">
                <a:solidFill>
                  <a:srgbClr val="FF0000"/>
                </a:solidFill>
                <a:latin typeface="Times" charset="0"/>
                <a:cs typeface="Times" charset="0"/>
                <a:sym typeface="Times" charset="0"/>
              </a:rPr>
              <a:t>DOI</a:t>
            </a:r>
          </a:p>
          <a:p>
            <a:pPr>
              <a:buFont typeface="Wingdings" charset="2"/>
              <a:buChar char="v"/>
              <a:tabLst>
                <a:tab pos="498475" algn="l"/>
              </a:tabLst>
            </a:pPr>
            <a:r>
              <a:rPr lang="en-US" sz="2400" dirty="0" smtClean="0">
                <a:latin typeface="Times" charset="0"/>
                <a:cs typeface="Times" charset="0"/>
                <a:sym typeface="Times" charset="0"/>
              </a:rPr>
              <a:t>2006  </a:t>
            </a:r>
            <a:r>
              <a:rPr lang="en-US" sz="2400" dirty="0" err="1" smtClean="0">
                <a:latin typeface="Times" charset="0"/>
                <a:cs typeface="Times" charset="0"/>
                <a:sym typeface="Times" charset="0"/>
              </a:rPr>
              <a:t>Datenzitat</a:t>
            </a:r>
            <a:r>
              <a:rPr lang="en-US" sz="2400" dirty="0" smtClean="0">
                <a:latin typeface="Times" charset="0"/>
                <a:cs typeface="Times" charset="0"/>
                <a:sym typeface="Times" charset="0"/>
              </a:rPr>
              <a:t>, </a:t>
            </a:r>
            <a:r>
              <a:rPr lang="en-US" sz="2400" dirty="0" err="1" smtClean="0">
                <a:latin typeface="Times" charset="0"/>
                <a:cs typeface="Times" charset="0"/>
                <a:sym typeface="Times" charset="0"/>
              </a:rPr>
              <a:t>Portale</a:t>
            </a:r>
            <a:endParaRPr lang="en-US" sz="2400" dirty="0" smtClean="0">
              <a:latin typeface="Times" charset="0"/>
              <a:cs typeface="Times" charset="0"/>
              <a:sym typeface="Times" charset="0"/>
            </a:endParaRPr>
          </a:p>
          <a:p>
            <a:pPr>
              <a:buFont typeface="Wingdings" charset="2"/>
              <a:buChar char="v"/>
              <a:tabLst>
                <a:tab pos="498475" algn="l"/>
              </a:tabLst>
            </a:pPr>
            <a:r>
              <a:rPr lang="en-US" sz="2400" dirty="0" smtClean="0">
                <a:latin typeface="Times" charset="0"/>
                <a:cs typeface="Times" charset="0"/>
                <a:sym typeface="Times" charset="0"/>
              </a:rPr>
              <a:t>2008  Data warehouse</a:t>
            </a:r>
          </a:p>
          <a:p>
            <a:pPr>
              <a:buFont typeface="Wingdings" charset="2"/>
              <a:buChar char="v"/>
              <a:tabLst>
                <a:tab pos="498475" algn="l"/>
              </a:tabLst>
            </a:pPr>
            <a:r>
              <a:rPr lang="en-US" sz="2400" dirty="0" smtClean="0">
                <a:latin typeface="Times" charset="0"/>
                <a:cs typeface="Times" charset="0"/>
                <a:sym typeface="Times" charset="0"/>
              </a:rPr>
              <a:t>2009  </a:t>
            </a:r>
            <a:r>
              <a:rPr lang="en-US" sz="2400" dirty="0" err="1" smtClean="0">
                <a:latin typeface="Times"/>
                <a:cs typeface="Times"/>
                <a:sym typeface="Times" charset="0"/>
              </a:rPr>
              <a:t>Archiv</a:t>
            </a:r>
            <a:r>
              <a:rPr lang="en-US" sz="2400" dirty="0" smtClean="0">
                <a:latin typeface="Times"/>
                <a:cs typeface="Times"/>
                <a:sym typeface="Times" charset="0"/>
              </a:rPr>
              <a:t> </a:t>
            </a:r>
            <a:r>
              <a:rPr lang="en-US" sz="2400" dirty="0" err="1" smtClean="0">
                <a:latin typeface="Times"/>
                <a:cs typeface="Times"/>
                <a:sym typeface="Times" charset="0"/>
              </a:rPr>
              <a:t>für</a:t>
            </a:r>
            <a:r>
              <a:rPr lang="en-US" sz="2400" dirty="0" smtClean="0">
                <a:latin typeface="Times"/>
                <a:cs typeface="Times"/>
                <a:sym typeface="Times" charset="0"/>
              </a:rPr>
              <a:t> ESSD (</a:t>
            </a:r>
            <a:r>
              <a:rPr lang="de-DE" sz="2400" dirty="0">
                <a:latin typeface="Times"/>
                <a:cs typeface="Times"/>
              </a:rPr>
              <a:t>Earth System </a:t>
            </a:r>
            <a:r>
              <a:rPr lang="de-DE" sz="2400" dirty="0" smtClean="0">
                <a:latin typeface="Times"/>
                <a:cs typeface="Times"/>
              </a:rPr>
              <a:t>Science Data) </a:t>
            </a:r>
          </a:p>
          <a:p>
            <a:pPr marL="914400" lvl="2" indent="0">
              <a:buNone/>
              <a:tabLst>
                <a:tab pos="498475" algn="l"/>
              </a:tabLst>
            </a:pPr>
            <a:r>
              <a:rPr lang="de-DE" sz="1600" dirty="0">
                <a:latin typeface="Times"/>
                <a:cs typeface="Times"/>
              </a:rPr>
              <a:t> </a:t>
            </a:r>
            <a:r>
              <a:rPr lang="de-DE" dirty="0" smtClean="0">
                <a:latin typeface="Times"/>
                <a:cs typeface="Times"/>
              </a:rPr>
              <a:t>  und </a:t>
            </a:r>
            <a:r>
              <a:rPr lang="en-US" dirty="0" err="1" smtClean="0">
                <a:latin typeface="Times"/>
                <a:cs typeface="Times"/>
                <a:sym typeface="Times" charset="0"/>
              </a:rPr>
              <a:t>Verlags-Kooperationen</a:t>
            </a:r>
            <a:r>
              <a:rPr lang="en-US" dirty="0" smtClean="0">
                <a:latin typeface="Times"/>
                <a:cs typeface="Times"/>
                <a:sym typeface="Times" charset="0"/>
              </a:rPr>
              <a:t> (</a:t>
            </a:r>
            <a:r>
              <a:rPr lang="en-US" dirty="0" err="1" smtClean="0">
                <a:latin typeface="Times"/>
                <a:cs typeface="Times"/>
                <a:sym typeface="Times" charset="0"/>
              </a:rPr>
              <a:t>z.B</a:t>
            </a:r>
            <a:r>
              <a:rPr lang="en-US" dirty="0" smtClean="0">
                <a:latin typeface="Times"/>
                <a:cs typeface="Times"/>
                <a:sym typeface="Times" charset="0"/>
              </a:rPr>
              <a:t>. Elsevier)</a:t>
            </a:r>
          </a:p>
        </p:txBody>
      </p:sp>
      <p:grpSp>
        <p:nvGrpSpPr>
          <p:cNvPr id="5" name="Gruppierung 7"/>
          <p:cNvGrpSpPr>
            <a:grpSpLocks/>
          </p:cNvGrpSpPr>
          <p:nvPr/>
        </p:nvGrpSpPr>
        <p:grpSpPr bwMode="auto">
          <a:xfrm>
            <a:off x="4216008" y="3207367"/>
            <a:ext cx="5953068" cy="1954979"/>
            <a:chOff x="3217256" y="3674650"/>
            <a:chExt cx="5952722" cy="1955445"/>
          </a:xfrm>
        </p:grpSpPr>
        <p:sp>
          <p:nvSpPr>
            <p:cNvPr id="6" name="Textfeld 6"/>
            <p:cNvSpPr txBox="1">
              <a:spLocks noChangeArrowheads="1"/>
            </p:cNvSpPr>
            <p:nvPr/>
          </p:nvSpPr>
          <p:spPr bwMode="auto">
            <a:xfrm>
              <a:off x="4216978" y="3674650"/>
              <a:ext cx="4953000" cy="19554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07274" tIns="53636" rIns="107274" bIns="53636">
              <a:spAutoFit/>
            </a:bodyPr>
            <a:lstStyle/>
            <a:p>
              <a:r>
                <a:rPr lang="de-DE" sz="2400" dirty="0" smtClean="0">
                  <a:latin typeface="Times"/>
                  <a:cs typeface="Times"/>
                </a:rPr>
                <a:t>Jeder Datensatz wird über </a:t>
              </a:r>
            </a:p>
            <a:p>
              <a:r>
                <a:rPr lang="de-DE" sz="2400" dirty="0" smtClean="0">
                  <a:latin typeface="Times"/>
                  <a:cs typeface="Times"/>
                </a:rPr>
                <a:t>die </a:t>
              </a:r>
              <a:r>
                <a:rPr lang="de-DE" sz="2400" dirty="0" smtClean="0">
                  <a:solidFill>
                    <a:srgbClr val="FF0000"/>
                  </a:solidFill>
                  <a:latin typeface="Times"/>
                  <a:cs typeface="Times"/>
                </a:rPr>
                <a:t>DOI</a:t>
              </a:r>
              <a:r>
                <a:rPr lang="de-DE" sz="2400" dirty="0" smtClean="0">
                  <a:latin typeface="Times"/>
                  <a:cs typeface="Times"/>
                </a:rPr>
                <a:t> identifiziert, geteilt, </a:t>
              </a:r>
            </a:p>
            <a:p>
              <a:r>
                <a:rPr lang="de-DE" sz="2400" dirty="0" smtClean="0">
                  <a:latin typeface="Times"/>
                  <a:cs typeface="Times"/>
                </a:rPr>
                <a:t>publiziert und referenziert</a:t>
              </a:r>
            </a:p>
            <a:p>
              <a:r>
                <a:rPr lang="de-DE" sz="2400" dirty="0" smtClean="0">
                  <a:latin typeface="Times New Roman"/>
                  <a:cs typeface="Times New Roman"/>
                </a:rPr>
                <a:t> </a:t>
              </a:r>
              <a:endParaRPr lang="de-DE" sz="2400" dirty="0">
                <a:latin typeface="Times New Roman"/>
                <a:cs typeface="Times New Roman"/>
              </a:endParaRPr>
            </a:p>
            <a:p>
              <a:endParaRPr lang="de-DE" sz="2400" dirty="0">
                <a:latin typeface="Times" charset="0"/>
              </a:endParaRPr>
            </a:p>
          </p:txBody>
        </p:sp>
        <p:sp>
          <p:nvSpPr>
            <p:cNvPr id="7" name="Eingebuchteter Richtungspfeil 6"/>
            <p:cNvSpPr/>
            <p:nvPr/>
          </p:nvSpPr>
          <p:spPr>
            <a:xfrm rot="21101163">
              <a:off x="3217256" y="4387383"/>
              <a:ext cx="990542" cy="228655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solidFill>
                  <a:schemeClr val="tx1"/>
                </a:solidFill>
                <a:ea typeface="ＭＳ Ｐゴシック" charset="-128"/>
              </a:endParaRPr>
            </a:p>
          </p:txBody>
        </p:sp>
      </p:grpSp>
      <p:sp>
        <p:nvSpPr>
          <p:cNvPr id="8" name="Titel 1"/>
          <p:cNvSpPr txBox="1">
            <a:spLocks/>
          </p:cNvSpPr>
          <p:nvPr/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2800" dirty="0" smtClean="0">
                <a:latin typeface="Times"/>
                <a:cs typeface="Times"/>
              </a:rPr>
              <a:t>Entwicklung</a:t>
            </a:r>
            <a:endParaRPr lang="de-DE" sz="28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5156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/>
          <p:cNvSpPr/>
          <p:nvPr/>
        </p:nvSpPr>
        <p:spPr>
          <a:xfrm>
            <a:off x="1848312" y="1235812"/>
            <a:ext cx="5517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dirty="0">
                <a:latin typeface="Times"/>
                <a:cs typeface="Times"/>
              </a:rPr>
              <a:t>doi:10.1016/j.marmicro.2010.06.002</a:t>
            </a:r>
            <a:endParaRPr lang="de-DE" sz="2400" dirty="0">
              <a:latin typeface="Times"/>
              <a:cs typeface="Times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476921" y="1995719"/>
            <a:ext cx="7661072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Die </a:t>
            </a:r>
            <a:r>
              <a:rPr lang="de-DE" sz="2000" b="1" dirty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DOI </a:t>
            </a:r>
          </a:p>
          <a:p>
            <a:pPr>
              <a:buFont typeface="Arial"/>
              <a:buChar char="•"/>
            </a:pPr>
            <a:r>
              <a:rPr lang="de-DE" sz="2000" dirty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 ist eine Zeichenfolge, die eindeutig ein digitales Dokument identifiziert</a:t>
            </a:r>
          </a:p>
          <a:p>
            <a:pPr>
              <a:buFont typeface="Arial"/>
              <a:buChar char="•"/>
            </a:pPr>
            <a:r>
              <a:rPr lang="de-DE" sz="2000" dirty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 ist permanent, während sich der Host-Server oder </a:t>
            </a:r>
            <a:endParaRPr lang="de-DE" sz="2000" dirty="0" smtClean="0">
              <a:solidFill>
                <a:srgbClr val="000000"/>
              </a:solidFill>
              <a:latin typeface="Times New Roman"/>
              <a:cs typeface="Times New Roman" pitchFamily="18" charset="0"/>
            </a:endParaRPr>
          </a:p>
          <a:p>
            <a:pPr lvl="1"/>
            <a:r>
              <a:rPr lang="de-DE" sz="2000" dirty="0" smtClean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andere Metainformationen ändern </a:t>
            </a:r>
            <a:r>
              <a:rPr lang="de-DE" sz="2000" dirty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können </a:t>
            </a:r>
          </a:p>
          <a:p>
            <a:pPr>
              <a:buFont typeface="Arial"/>
              <a:buChar char="•"/>
            </a:pPr>
            <a:r>
              <a:rPr lang="de-DE" sz="2000" dirty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 aufgelöst mit DOI-</a:t>
            </a:r>
            <a:r>
              <a:rPr lang="de-DE" sz="2000" dirty="0" err="1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resolver</a:t>
            </a:r>
            <a:r>
              <a:rPr lang="de-DE" sz="2000" dirty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: </a:t>
            </a:r>
            <a:r>
              <a:rPr lang="de-DE" sz="2000" dirty="0">
                <a:solidFill>
                  <a:srgbClr val="FF0000"/>
                </a:solidFill>
                <a:latin typeface="Times New Roman"/>
              </a:rPr>
              <a:t>http://</a:t>
            </a:r>
            <a:r>
              <a:rPr lang="de-DE" sz="2000" dirty="0" err="1">
                <a:solidFill>
                  <a:srgbClr val="FF0000"/>
                </a:solidFill>
                <a:latin typeface="Times New Roman"/>
              </a:rPr>
              <a:t>dx.doi.org</a:t>
            </a:r>
            <a:r>
              <a:rPr lang="de-DE" sz="2000" dirty="0">
                <a:solidFill>
                  <a:srgbClr val="FF0000"/>
                </a:solidFill>
                <a:latin typeface="Times New Roman"/>
              </a:rPr>
              <a:t>/</a:t>
            </a:r>
          </a:p>
          <a:p>
            <a:pPr>
              <a:buFont typeface="Arial"/>
              <a:buChar char="•"/>
            </a:pPr>
            <a:endParaRPr lang="de-DE" sz="2000" dirty="0">
              <a:solidFill>
                <a:srgbClr val="000000"/>
              </a:solidFill>
              <a:latin typeface="Times New Roman"/>
            </a:endParaRPr>
          </a:p>
          <a:p>
            <a:r>
              <a:rPr lang="de-DE" sz="2000" dirty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Beispiel: </a:t>
            </a:r>
            <a:endParaRPr lang="de-DE" sz="2000" dirty="0" smtClean="0">
              <a:solidFill>
                <a:srgbClr val="000000"/>
              </a:solidFill>
              <a:latin typeface="Times New Roman"/>
              <a:cs typeface="Times New Roman" pitchFamily="18" charset="0"/>
            </a:endParaRPr>
          </a:p>
          <a:p>
            <a:endParaRPr lang="de-DE" sz="2000" dirty="0">
              <a:solidFill>
                <a:srgbClr val="000000"/>
              </a:solidFill>
              <a:latin typeface="Times New Roman"/>
              <a:cs typeface="Times New Roman" pitchFamily="18" charset="0"/>
            </a:endParaRPr>
          </a:p>
          <a:p>
            <a:r>
              <a:rPr lang="de-DE" sz="2000" dirty="0" smtClean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	doi</a:t>
            </a:r>
            <a:r>
              <a:rPr lang="de-DE" sz="2000" dirty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:10.1594/PANGAEA.737668</a:t>
            </a:r>
          </a:p>
          <a:p>
            <a:endParaRPr lang="de-DE" dirty="0">
              <a:solidFill>
                <a:srgbClr val="000000"/>
              </a:solidFill>
            </a:endParaRPr>
          </a:p>
        </p:txBody>
      </p:sp>
      <p:grpSp>
        <p:nvGrpSpPr>
          <p:cNvPr id="5" name="Gruppierung 7"/>
          <p:cNvGrpSpPr>
            <a:grpSpLocks/>
          </p:cNvGrpSpPr>
          <p:nvPr/>
        </p:nvGrpSpPr>
        <p:grpSpPr bwMode="auto">
          <a:xfrm>
            <a:off x="5788019" y="3125424"/>
            <a:ext cx="3043238" cy="3055938"/>
            <a:chOff x="5486400" y="906463"/>
            <a:chExt cx="3276600" cy="3236912"/>
          </a:xfrm>
        </p:grpSpPr>
        <p:pic>
          <p:nvPicPr>
            <p:cNvPr id="6" name="Bild 4" descr="404-error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619750" y="1052513"/>
              <a:ext cx="3041650" cy="290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Gerade Verbindung 6"/>
            <p:cNvCxnSpPr/>
            <p:nvPr/>
          </p:nvCxnSpPr>
          <p:spPr>
            <a:xfrm rot="5400000">
              <a:off x="5455822" y="937041"/>
              <a:ext cx="3236912" cy="3175755"/>
            </a:xfrm>
            <a:prstGeom prst="line">
              <a:avLst/>
            </a:pr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 Verbindung 7"/>
            <p:cNvCxnSpPr/>
            <p:nvPr/>
          </p:nvCxnSpPr>
          <p:spPr>
            <a:xfrm>
              <a:off x="5486400" y="906463"/>
              <a:ext cx="3276600" cy="3236912"/>
            </a:xfrm>
            <a:prstGeom prst="line">
              <a:avLst/>
            </a:pr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el 1"/>
          <p:cNvSpPr txBox="1">
            <a:spLocks/>
          </p:cNvSpPr>
          <p:nvPr/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2800" dirty="0" smtClean="0">
                <a:latin typeface="Times"/>
                <a:cs typeface="Times"/>
              </a:rPr>
              <a:t>Digital </a:t>
            </a:r>
            <a:r>
              <a:rPr lang="de-DE" sz="2800" dirty="0" err="1" smtClean="0">
                <a:latin typeface="Times"/>
                <a:cs typeface="Times"/>
              </a:rPr>
              <a:t>Object</a:t>
            </a:r>
            <a:r>
              <a:rPr lang="de-DE" sz="2800" dirty="0" smtClean="0">
                <a:latin typeface="Times"/>
                <a:cs typeface="Times"/>
              </a:rPr>
              <a:t> Identifier - DOI</a:t>
            </a:r>
            <a:endParaRPr lang="de-DE" sz="2800" dirty="0">
              <a:latin typeface="Times"/>
              <a:cs typeface="Times"/>
            </a:endParaRPr>
          </a:p>
        </p:txBody>
      </p:sp>
      <p:sp>
        <p:nvSpPr>
          <p:cNvPr id="13" name="Textfeld 8"/>
          <p:cNvSpPr txBox="1">
            <a:spLocks noChangeArrowheads="1"/>
          </p:cNvSpPr>
          <p:nvPr/>
        </p:nvSpPr>
        <p:spPr bwMode="auto">
          <a:xfrm>
            <a:off x="205690" y="6073815"/>
            <a:ext cx="485879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000" dirty="0">
                <a:latin typeface="Times"/>
                <a:cs typeface="Times"/>
                <a:hlinkClick r:id="rId3"/>
              </a:rPr>
              <a:t>http://dx.doi.org/10.1594/PANGAEA.737668</a:t>
            </a:r>
            <a:endParaRPr lang="de-DE" sz="2000" dirty="0">
              <a:latin typeface="Times"/>
              <a:cs typeface="Times"/>
            </a:endParaRPr>
          </a:p>
        </p:txBody>
      </p:sp>
      <p:sp>
        <p:nvSpPr>
          <p:cNvPr id="14" name="Pfeil nach unten 13"/>
          <p:cNvSpPr/>
          <p:nvPr/>
        </p:nvSpPr>
        <p:spPr>
          <a:xfrm>
            <a:off x="2509641" y="5094449"/>
            <a:ext cx="216024" cy="64807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2000"/>
          </a:p>
        </p:txBody>
      </p:sp>
      <p:grpSp>
        <p:nvGrpSpPr>
          <p:cNvPr id="9" name="Gruppierung 8"/>
          <p:cNvGrpSpPr/>
          <p:nvPr/>
        </p:nvGrpSpPr>
        <p:grpSpPr>
          <a:xfrm>
            <a:off x="281670" y="3763338"/>
            <a:ext cx="5389567" cy="2923921"/>
            <a:chOff x="154890" y="3784600"/>
            <a:chExt cx="5793473" cy="2923921"/>
          </a:xfrm>
          <a:effectLst/>
        </p:grpSpPr>
        <p:sp>
          <p:nvSpPr>
            <p:cNvPr id="10" name="Rechteck 9"/>
            <p:cNvSpPr/>
            <p:nvPr/>
          </p:nvSpPr>
          <p:spPr>
            <a:xfrm>
              <a:off x="154890" y="3784600"/>
              <a:ext cx="5793473" cy="2923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1" name="Bild 10" descr="Bildschirmfoto 2014-07-23 um 3.41.30 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038" y="3856531"/>
              <a:ext cx="4292747" cy="2851990"/>
            </a:xfrm>
            <a:prstGeom prst="rect">
              <a:avLst/>
            </a:prstGeom>
          </p:spPr>
        </p:pic>
      </p:grpSp>
      <p:grpSp>
        <p:nvGrpSpPr>
          <p:cNvPr id="20" name="Gruppierung 19"/>
          <p:cNvGrpSpPr/>
          <p:nvPr/>
        </p:nvGrpSpPr>
        <p:grpSpPr>
          <a:xfrm>
            <a:off x="0" y="1075893"/>
            <a:ext cx="8930590" cy="5655250"/>
            <a:chOff x="0" y="1120815"/>
            <a:chExt cx="8930590" cy="5655250"/>
          </a:xfrm>
        </p:grpSpPr>
        <p:grpSp>
          <p:nvGrpSpPr>
            <p:cNvPr id="18" name="Gruppierung 17"/>
            <p:cNvGrpSpPr/>
            <p:nvPr/>
          </p:nvGrpSpPr>
          <p:grpSpPr>
            <a:xfrm>
              <a:off x="0" y="1120815"/>
              <a:ext cx="8930590" cy="5655250"/>
              <a:chOff x="0" y="1120815"/>
              <a:chExt cx="8930590" cy="5655250"/>
            </a:xfrm>
          </p:grpSpPr>
          <p:sp>
            <p:nvSpPr>
              <p:cNvPr id="17" name="Rechteck 16"/>
              <p:cNvSpPr/>
              <p:nvPr/>
            </p:nvSpPr>
            <p:spPr>
              <a:xfrm>
                <a:off x="0" y="5563419"/>
                <a:ext cx="4711290" cy="121264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6" name="Bild 15" descr="Bildschirmfoto 2014-10-06 um 10.29.10 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690" y="1120815"/>
                <a:ext cx="8724900" cy="4953000"/>
              </a:xfrm>
              <a:prstGeom prst="rect">
                <a:avLst/>
              </a:prstGeom>
            </p:spPr>
          </p:pic>
        </p:grpSp>
        <p:sp>
          <p:nvSpPr>
            <p:cNvPr id="19" name="Rechteck 18"/>
            <p:cNvSpPr/>
            <p:nvPr/>
          </p:nvSpPr>
          <p:spPr>
            <a:xfrm>
              <a:off x="450223" y="5358581"/>
              <a:ext cx="3269648" cy="467032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2" name="Textfeld 21"/>
          <p:cNvSpPr txBox="1"/>
          <p:nvPr/>
        </p:nvSpPr>
        <p:spPr>
          <a:xfrm>
            <a:off x="5694516" y="146664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00351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ung 4"/>
          <p:cNvGrpSpPr/>
          <p:nvPr/>
        </p:nvGrpSpPr>
        <p:grpSpPr>
          <a:xfrm>
            <a:off x="635000" y="2994814"/>
            <a:ext cx="7699375" cy="1452562"/>
            <a:chOff x="635000" y="2709064"/>
            <a:chExt cx="7699375" cy="1452562"/>
          </a:xfrm>
        </p:grpSpPr>
        <p:sp>
          <p:nvSpPr>
            <p:cNvPr id="2" name="Abgerundetes Rechteck 1"/>
            <p:cNvSpPr/>
            <p:nvPr/>
          </p:nvSpPr>
          <p:spPr>
            <a:xfrm>
              <a:off x="635000" y="2709064"/>
              <a:ext cx="7699375" cy="1452562"/>
            </a:xfrm>
            <a:prstGeom prst="round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2800" b="1" dirty="0" smtClean="0">
                  <a:solidFill>
                    <a:schemeClr val="tx1"/>
                  </a:solidFill>
                  <a:latin typeface="Times"/>
                  <a:cs typeface="Times"/>
                </a:rPr>
                <a:t>DOI Registrierung </a:t>
              </a:r>
            </a:p>
            <a:p>
              <a:r>
                <a:rPr lang="de-DE" sz="2400" dirty="0" smtClean="0">
                  <a:solidFill>
                    <a:schemeClr val="tx1"/>
                  </a:solidFill>
                  <a:latin typeface="Times"/>
                  <a:cs typeface="Times"/>
                </a:rPr>
                <a:t>für Forschungsdaten</a:t>
              </a:r>
              <a:endParaRPr lang="de-DE" sz="2400" dirty="0">
                <a:solidFill>
                  <a:schemeClr val="tx1"/>
                </a:solidFill>
                <a:latin typeface="Times"/>
                <a:cs typeface="Times"/>
              </a:endParaRPr>
            </a:p>
          </p:txBody>
        </p:sp>
        <p:pic>
          <p:nvPicPr>
            <p:cNvPr id="3" name="Bild 2" descr="Bildschirmfoto 2014-08-28 um 11.48.44 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1151" y="3199607"/>
              <a:ext cx="3695700" cy="6858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4" name="Bild 3" descr="Bildschirmfoto 2014-08-28 um 11.54.12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4" y="1041885"/>
            <a:ext cx="1666875" cy="1504461"/>
          </a:xfrm>
          <a:prstGeom prst="rect">
            <a:avLst/>
          </a:prstGeom>
        </p:spPr>
      </p:pic>
      <p:sp>
        <p:nvSpPr>
          <p:cNvPr id="6" name="Abgerundetes Rechteck 5"/>
          <p:cNvSpPr/>
          <p:nvPr/>
        </p:nvSpPr>
        <p:spPr>
          <a:xfrm>
            <a:off x="635000" y="1269997"/>
            <a:ext cx="2833688" cy="127634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000000"/>
                </a:solidFill>
                <a:latin typeface="Times"/>
                <a:cs typeface="Times"/>
              </a:rPr>
              <a:t>International </a:t>
            </a:r>
          </a:p>
          <a:p>
            <a:pPr algn="ctr"/>
            <a:r>
              <a:rPr lang="de-DE" sz="2400" dirty="0" smtClean="0">
                <a:solidFill>
                  <a:srgbClr val="000000"/>
                </a:solidFill>
                <a:latin typeface="Times"/>
                <a:cs typeface="Times"/>
              </a:rPr>
              <a:t>DOI </a:t>
            </a:r>
            <a:r>
              <a:rPr lang="de-DE" sz="2400" dirty="0" err="1" smtClean="0">
                <a:solidFill>
                  <a:srgbClr val="000000"/>
                </a:solidFill>
                <a:latin typeface="Times"/>
                <a:cs typeface="Times"/>
              </a:rPr>
              <a:t>Foundation</a:t>
            </a:r>
            <a:endParaRPr lang="de-DE" sz="2400" dirty="0">
              <a:solidFill>
                <a:srgbClr val="000000"/>
              </a:solidFill>
              <a:latin typeface="Times"/>
              <a:cs typeface="Times"/>
            </a:endParaRPr>
          </a:p>
        </p:txBody>
      </p:sp>
      <p:sp>
        <p:nvSpPr>
          <p:cNvPr id="7" name="Abgerundetes Rechteck 6"/>
          <p:cNvSpPr/>
          <p:nvPr/>
        </p:nvSpPr>
        <p:spPr>
          <a:xfrm>
            <a:off x="635000" y="4829176"/>
            <a:ext cx="2166937" cy="952500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 smtClean="0">
                <a:solidFill>
                  <a:srgbClr val="000000"/>
                </a:solidFill>
                <a:latin typeface="Times"/>
                <a:cs typeface="Times"/>
              </a:rPr>
              <a:t>Daten Bibliothek</a:t>
            </a:r>
          </a:p>
          <a:p>
            <a:pPr algn="ctr"/>
            <a:r>
              <a:rPr lang="de-DE" sz="2400" dirty="0" smtClean="0">
                <a:solidFill>
                  <a:srgbClr val="000000"/>
                </a:solidFill>
                <a:latin typeface="Times"/>
                <a:cs typeface="Times"/>
              </a:rPr>
              <a:t>PANGAEA</a:t>
            </a:r>
            <a:endParaRPr lang="de-DE" sz="2400" dirty="0">
              <a:solidFill>
                <a:srgbClr val="000000"/>
              </a:solidFill>
              <a:latin typeface="Times"/>
              <a:cs typeface="Times"/>
            </a:endParaRPr>
          </a:p>
        </p:txBody>
      </p:sp>
      <p:sp>
        <p:nvSpPr>
          <p:cNvPr id="8" name="Abgerundetes Rechteck 7"/>
          <p:cNvSpPr/>
          <p:nvPr/>
        </p:nvSpPr>
        <p:spPr>
          <a:xfrm>
            <a:off x="3401219" y="4829176"/>
            <a:ext cx="2166937" cy="952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 smtClean="0">
                <a:solidFill>
                  <a:srgbClr val="000000"/>
                </a:solidFill>
                <a:latin typeface="Times"/>
                <a:cs typeface="Times"/>
              </a:rPr>
              <a:t>World Data Center</a:t>
            </a:r>
          </a:p>
          <a:p>
            <a:pPr algn="ctr"/>
            <a:r>
              <a:rPr lang="de-DE" sz="2000" dirty="0" smtClean="0">
                <a:solidFill>
                  <a:srgbClr val="000000"/>
                </a:solidFill>
                <a:latin typeface="Times"/>
                <a:cs typeface="Times"/>
              </a:rPr>
              <a:t>ICSU WDS</a:t>
            </a:r>
            <a:endParaRPr lang="de-DE" sz="2000" dirty="0">
              <a:solidFill>
                <a:srgbClr val="000000"/>
              </a:solidFill>
              <a:latin typeface="Times"/>
              <a:cs typeface="Times"/>
            </a:endParaRPr>
          </a:p>
        </p:txBody>
      </p:sp>
      <p:sp>
        <p:nvSpPr>
          <p:cNvPr id="9" name="Abgerundetes Rechteck 8"/>
          <p:cNvSpPr/>
          <p:nvPr/>
        </p:nvSpPr>
        <p:spPr>
          <a:xfrm>
            <a:off x="6167438" y="4829176"/>
            <a:ext cx="2166937" cy="952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 smtClean="0">
                <a:solidFill>
                  <a:srgbClr val="000000"/>
                </a:solidFill>
                <a:latin typeface="Times"/>
                <a:cs typeface="Times"/>
              </a:rPr>
              <a:t>Data System</a:t>
            </a:r>
          </a:p>
          <a:p>
            <a:pPr algn="ctr"/>
            <a:endParaRPr lang="de-DE" dirty="0"/>
          </a:p>
        </p:txBody>
      </p:sp>
      <p:sp>
        <p:nvSpPr>
          <p:cNvPr id="10" name="Abgerundetes Rechteck 9"/>
          <p:cNvSpPr/>
          <p:nvPr/>
        </p:nvSpPr>
        <p:spPr>
          <a:xfrm>
            <a:off x="650874" y="6127750"/>
            <a:ext cx="3381376" cy="47625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doi</a:t>
            </a:r>
            <a:r>
              <a:rPr lang="de-DE" dirty="0">
                <a:solidFill>
                  <a:srgbClr val="000000"/>
                </a:solidFill>
              </a:rPr>
              <a:t>:10.1594/PANGAEA.707882</a:t>
            </a:r>
          </a:p>
        </p:txBody>
      </p:sp>
      <p:sp>
        <p:nvSpPr>
          <p:cNvPr id="11" name="Pfeil nach rechts 10"/>
          <p:cNvSpPr/>
          <p:nvPr/>
        </p:nvSpPr>
        <p:spPr>
          <a:xfrm rot="5400000">
            <a:off x="1822648" y="2651125"/>
            <a:ext cx="214312" cy="269875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Pfeil nach rechts 11"/>
          <p:cNvSpPr/>
          <p:nvPr/>
        </p:nvSpPr>
        <p:spPr>
          <a:xfrm rot="5400000">
            <a:off x="1822648" y="4494214"/>
            <a:ext cx="214312" cy="26987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Pfeil nach rechts 12"/>
          <p:cNvSpPr/>
          <p:nvPr/>
        </p:nvSpPr>
        <p:spPr>
          <a:xfrm rot="5400000">
            <a:off x="1822648" y="5803896"/>
            <a:ext cx="214312" cy="26987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Pfeil nach rechts 13"/>
          <p:cNvSpPr/>
          <p:nvPr/>
        </p:nvSpPr>
        <p:spPr>
          <a:xfrm rot="5400000">
            <a:off x="4292798" y="4494214"/>
            <a:ext cx="214312" cy="269875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Pfeil nach rechts 14"/>
          <p:cNvSpPr/>
          <p:nvPr/>
        </p:nvSpPr>
        <p:spPr>
          <a:xfrm rot="5400000">
            <a:off x="7143948" y="4494215"/>
            <a:ext cx="214312" cy="269875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Pfeil nach rechts 15"/>
          <p:cNvSpPr/>
          <p:nvPr/>
        </p:nvSpPr>
        <p:spPr>
          <a:xfrm rot="16200000" flipV="1">
            <a:off x="7009009" y="2651125"/>
            <a:ext cx="214312" cy="269875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itel 1"/>
          <p:cNvSpPr txBox="1">
            <a:spLocks/>
          </p:cNvSpPr>
          <p:nvPr/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2800" dirty="0" smtClean="0">
                <a:latin typeface="Times"/>
                <a:cs typeface="Times"/>
              </a:rPr>
              <a:t>Digital </a:t>
            </a:r>
            <a:r>
              <a:rPr lang="de-DE" sz="2800" dirty="0" err="1" smtClean="0">
                <a:latin typeface="Times"/>
                <a:cs typeface="Times"/>
              </a:rPr>
              <a:t>Object</a:t>
            </a:r>
            <a:r>
              <a:rPr lang="de-DE" sz="2800" dirty="0" smtClean="0">
                <a:latin typeface="Times"/>
                <a:cs typeface="Times"/>
              </a:rPr>
              <a:t> Identifier - DOI</a:t>
            </a:r>
            <a:endParaRPr lang="de-DE" sz="28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073456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8197" y="3617673"/>
            <a:ext cx="2763937" cy="2083583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708" y="1741387"/>
            <a:ext cx="4306455" cy="1334688"/>
          </a:xfrm>
          <a:prstGeom prst="rect">
            <a:avLst/>
          </a:prstGeom>
        </p:spPr>
      </p:pic>
      <p:sp>
        <p:nvSpPr>
          <p:cNvPr id="1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pPr algn="l"/>
            <a:r>
              <a:rPr lang="de-DE" sz="2800" b="0" dirty="0" smtClean="0">
                <a:latin typeface="Times"/>
                <a:cs typeface="Times"/>
              </a:rPr>
              <a:t>PANGAEA Betreiber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13" name="Bild 12" descr="AWI_Logo_Farbe_CMYK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163" y="2032468"/>
            <a:ext cx="4373036" cy="778899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506331" y="5991264"/>
            <a:ext cx="8361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latin typeface="Times"/>
                <a:cs typeface="Times"/>
              </a:rPr>
              <a:t>Beide</a:t>
            </a:r>
            <a:r>
              <a:rPr lang="en-US" sz="2400" i="1" dirty="0" smtClean="0">
                <a:latin typeface="Times"/>
                <a:cs typeface="Times"/>
              </a:rPr>
              <a:t> Institute </a:t>
            </a:r>
            <a:r>
              <a:rPr lang="en-US" sz="2400" i="1" dirty="0" err="1" smtClean="0">
                <a:latin typeface="Times"/>
                <a:cs typeface="Times"/>
              </a:rPr>
              <a:t>haben</a:t>
            </a:r>
            <a:r>
              <a:rPr lang="en-US" sz="2400" i="1" dirty="0" smtClean="0">
                <a:latin typeface="Times"/>
                <a:cs typeface="Times"/>
              </a:rPr>
              <a:t> den </a:t>
            </a:r>
            <a:r>
              <a:rPr lang="en-US" sz="2400" i="1" dirty="0" err="1" smtClean="0">
                <a:latin typeface="Times"/>
                <a:cs typeface="Times"/>
              </a:rPr>
              <a:t>Langzeitbetrieb</a:t>
            </a:r>
            <a:r>
              <a:rPr lang="en-US" sz="2400" i="1" dirty="0" smtClean="0">
                <a:latin typeface="Times"/>
                <a:cs typeface="Times"/>
              </a:rPr>
              <a:t> PANGAEA</a:t>
            </a:r>
            <a:r>
              <a:rPr lang="en-US" sz="2400" dirty="0" smtClean="0">
                <a:latin typeface="Times"/>
                <a:cs typeface="Times"/>
              </a:rPr>
              <a:t>s</a:t>
            </a:r>
            <a:r>
              <a:rPr lang="en-US" sz="2400" i="1" dirty="0" smtClean="0">
                <a:latin typeface="Times"/>
                <a:cs typeface="Times"/>
              </a:rPr>
              <a:t> </a:t>
            </a:r>
            <a:r>
              <a:rPr lang="en-US" sz="2400" i="1" dirty="0" err="1" smtClean="0">
                <a:latin typeface="Times"/>
                <a:cs typeface="Times"/>
              </a:rPr>
              <a:t>zugesichert</a:t>
            </a:r>
            <a:endParaRPr lang="de-DE" sz="2400" dirty="0">
              <a:latin typeface="Times"/>
              <a:cs typeface="Times"/>
            </a:endParaRPr>
          </a:p>
        </p:txBody>
      </p:sp>
      <p:pic>
        <p:nvPicPr>
          <p:cNvPr id="2" name="Bild 1" descr="marum_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740" y="3944684"/>
            <a:ext cx="3486355" cy="1609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4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pPr algn="l"/>
            <a:r>
              <a:rPr lang="de-DE" sz="2800" b="0" dirty="0" smtClean="0">
                <a:latin typeface="Times"/>
                <a:cs typeface="Times"/>
              </a:rPr>
              <a:t>Datenmodel</a:t>
            </a:r>
            <a:endParaRPr lang="de-DE" sz="2800" b="0" dirty="0">
              <a:latin typeface="Times"/>
              <a:cs typeface="Times"/>
            </a:endParaRPr>
          </a:p>
        </p:txBody>
      </p:sp>
      <p:grpSp>
        <p:nvGrpSpPr>
          <p:cNvPr id="31" name="Gruppierung 30"/>
          <p:cNvGrpSpPr/>
          <p:nvPr/>
        </p:nvGrpSpPr>
        <p:grpSpPr>
          <a:xfrm>
            <a:off x="3454400" y="4598327"/>
            <a:ext cx="2277533" cy="1219200"/>
            <a:chOff x="3454400" y="4598327"/>
            <a:chExt cx="2277533" cy="1219200"/>
          </a:xfrm>
        </p:grpSpPr>
        <p:sp>
          <p:nvSpPr>
            <p:cNvPr id="4" name="Rechteck 3"/>
            <p:cNvSpPr/>
            <p:nvPr/>
          </p:nvSpPr>
          <p:spPr>
            <a:xfrm>
              <a:off x="3454400" y="4598327"/>
              <a:ext cx="2277533" cy="1219200"/>
            </a:xfrm>
            <a:prstGeom prst="rect">
              <a:avLst/>
            </a:prstGeom>
            <a:solidFill>
              <a:srgbClr val="FF0000">
                <a:alpha val="74000"/>
              </a:srgbClr>
            </a:solidFill>
            <a:ln>
              <a:noFill/>
            </a:ln>
            <a:effectLst>
              <a:outerShdw blurRad="123825" dist="23000" dir="3780000" sx="102000" sy="102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" name="Rechteck 1"/>
            <p:cNvSpPr/>
            <p:nvPr/>
          </p:nvSpPr>
          <p:spPr>
            <a:xfrm>
              <a:off x="4002608" y="4816523"/>
              <a:ext cx="128698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3600" dirty="0" smtClean="0">
                  <a:latin typeface="Times"/>
                  <a:cs typeface="Times"/>
                </a:rPr>
                <a:t>Daten </a:t>
              </a:r>
              <a:endParaRPr lang="de-DE" sz="3600" dirty="0"/>
            </a:p>
          </p:txBody>
        </p:sp>
      </p:grpSp>
      <p:grpSp>
        <p:nvGrpSpPr>
          <p:cNvPr id="51" name="Gruppierung 50"/>
          <p:cNvGrpSpPr/>
          <p:nvPr/>
        </p:nvGrpSpPr>
        <p:grpSpPr>
          <a:xfrm>
            <a:off x="325684" y="1131332"/>
            <a:ext cx="8622022" cy="3851633"/>
            <a:chOff x="325684" y="1131332"/>
            <a:chExt cx="8622022" cy="3851633"/>
          </a:xfrm>
        </p:grpSpPr>
        <p:grpSp>
          <p:nvGrpSpPr>
            <p:cNvPr id="44" name="Gruppierung 43"/>
            <p:cNvGrpSpPr/>
            <p:nvPr/>
          </p:nvGrpSpPr>
          <p:grpSpPr>
            <a:xfrm>
              <a:off x="6918828" y="2936634"/>
              <a:ext cx="2028878" cy="1181332"/>
              <a:chOff x="6807200" y="1371600"/>
              <a:chExt cx="2028878" cy="1181332"/>
            </a:xfrm>
          </p:grpSpPr>
          <p:sp>
            <p:nvSpPr>
              <p:cNvPr id="34" name="Textfeld 33"/>
              <p:cNvSpPr txBox="1"/>
              <p:nvPr/>
            </p:nvSpPr>
            <p:spPr>
              <a:xfrm>
                <a:off x="6807200" y="1371600"/>
                <a:ext cx="10823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Projekt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35" name="Textfeld 34"/>
              <p:cNvSpPr txBox="1"/>
              <p:nvPr/>
            </p:nvSpPr>
            <p:spPr>
              <a:xfrm>
                <a:off x="7933267" y="2091267"/>
                <a:ext cx="90281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Event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38" name="Textfeld 37"/>
              <p:cNvSpPr txBox="1"/>
              <p:nvPr/>
            </p:nvSpPr>
            <p:spPr>
              <a:xfrm>
                <a:off x="7205134" y="1731434"/>
                <a:ext cx="151781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Kampagne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</p:grpSp>
        <p:grpSp>
          <p:nvGrpSpPr>
            <p:cNvPr id="46" name="Gruppierung 45"/>
            <p:cNvGrpSpPr/>
            <p:nvPr/>
          </p:nvGrpSpPr>
          <p:grpSpPr>
            <a:xfrm>
              <a:off x="325684" y="2862430"/>
              <a:ext cx="3006565" cy="1255536"/>
              <a:chOff x="384668" y="3143598"/>
              <a:chExt cx="3006565" cy="1255536"/>
            </a:xfrm>
          </p:grpSpPr>
          <p:sp>
            <p:nvSpPr>
              <p:cNvPr id="36" name="Textfeld 35"/>
              <p:cNvSpPr txBox="1"/>
              <p:nvPr/>
            </p:nvSpPr>
            <p:spPr>
              <a:xfrm>
                <a:off x="384668" y="3143598"/>
                <a:ext cx="90281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Autor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2095987" y="3937469"/>
                <a:ext cx="12952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Referenz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39" name="Textfeld 38"/>
              <p:cNvSpPr txBox="1"/>
              <p:nvPr/>
            </p:nvSpPr>
            <p:spPr>
              <a:xfrm>
                <a:off x="639750" y="3537299"/>
                <a:ext cx="253146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Mitarbeiter/Institut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</p:grpSp>
        <p:grpSp>
          <p:nvGrpSpPr>
            <p:cNvPr id="45" name="Gruppierung 44"/>
            <p:cNvGrpSpPr/>
            <p:nvPr/>
          </p:nvGrpSpPr>
          <p:grpSpPr>
            <a:xfrm>
              <a:off x="3514259" y="1426865"/>
              <a:ext cx="2931695" cy="1221264"/>
              <a:chOff x="3370326" y="1426865"/>
              <a:chExt cx="2931695" cy="1221264"/>
            </a:xfrm>
          </p:grpSpPr>
          <p:sp>
            <p:nvSpPr>
              <p:cNvPr id="32" name="Textfeld 31"/>
              <p:cNvSpPr txBox="1"/>
              <p:nvPr/>
            </p:nvSpPr>
            <p:spPr>
              <a:xfrm>
                <a:off x="3370326" y="1426865"/>
                <a:ext cx="143215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Parameter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33" name="Textfeld 32"/>
              <p:cNvSpPr txBox="1"/>
              <p:nvPr/>
            </p:nvSpPr>
            <p:spPr>
              <a:xfrm>
                <a:off x="3811543" y="1806664"/>
                <a:ext cx="205697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Methode/Gerät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40" name="Textfeld 39"/>
              <p:cNvSpPr txBox="1"/>
              <p:nvPr/>
            </p:nvSpPr>
            <p:spPr>
              <a:xfrm>
                <a:off x="5219673" y="2186464"/>
                <a:ext cx="10823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Einheit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</p:grpSp>
        <p:sp>
          <p:nvSpPr>
            <p:cNvPr id="42" name="Rechteck 41"/>
            <p:cNvSpPr/>
            <p:nvPr/>
          </p:nvSpPr>
          <p:spPr>
            <a:xfrm>
              <a:off x="325684" y="1131332"/>
              <a:ext cx="2407304" cy="1219200"/>
            </a:xfrm>
            <a:prstGeom prst="rect">
              <a:avLst/>
            </a:prstGeom>
            <a:solidFill>
              <a:srgbClr val="0000FF">
                <a:alpha val="86000"/>
              </a:srgbClr>
            </a:solidFill>
            <a:ln>
              <a:noFill/>
            </a:ln>
            <a:effectLst>
              <a:outerShdw blurRad="123825" dist="23000" dir="3780000" sx="102000" sy="102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hteck 42"/>
            <p:cNvSpPr/>
            <p:nvPr/>
          </p:nvSpPr>
          <p:spPr>
            <a:xfrm>
              <a:off x="330745" y="1426865"/>
              <a:ext cx="2402243" cy="646331"/>
            </a:xfrm>
            <a:prstGeom prst="rect">
              <a:avLst/>
            </a:prstGeom>
            <a:solidFill>
              <a:srgbClr val="0000FF">
                <a:alpha val="25000"/>
              </a:srgbClr>
            </a:solidFill>
          </p:spPr>
          <p:txBody>
            <a:bodyPr wrap="square">
              <a:spAutoFit/>
            </a:bodyPr>
            <a:lstStyle/>
            <a:p>
              <a:r>
                <a:rPr lang="de-DE" sz="3600" dirty="0" smtClean="0">
                  <a:latin typeface="Times"/>
                  <a:cs typeface="Times"/>
                </a:rPr>
                <a:t>Meta-Daten</a:t>
              </a:r>
              <a:endParaRPr lang="de-DE" sz="3600" dirty="0"/>
            </a:p>
          </p:txBody>
        </p:sp>
        <p:sp>
          <p:nvSpPr>
            <p:cNvPr id="47" name="Eingebuchteter Richtungspfeil 46"/>
            <p:cNvSpPr/>
            <p:nvPr/>
          </p:nvSpPr>
          <p:spPr>
            <a:xfrm rot="2145565">
              <a:off x="1985150" y="4668771"/>
              <a:ext cx="1236134" cy="31419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9" name="Eingebuchteter Richtungspfeil 48"/>
            <p:cNvSpPr/>
            <p:nvPr/>
          </p:nvSpPr>
          <p:spPr>
            <a:xfrm rot="19454435" flipH="1">
              <a:off x="6029864" y="4668771"/>
              <a:ext cx="1236134" cy="31419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50" name="Eingebuchteter Richtungspfeil 49"/>
            <p:cNvSpPr/>
            <p:nvPr/>
          </p:nvSpPr>
          <p:spPr>
            <a:xfrm rot="5400000">
              <a:off x="4067950" y="3241202"/>
              <a:ext cx="1236134" cy="31419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5431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pPr algn="l"/>
            <a:r>
              <a:rPr lang="de-DE" sz="2800" b="0" dirty="0" smtClean="0">
                <a:latin typeface="Times"/>
                <a:cs typeface="Times"/>
              </a:rPr>
              <a:t>Datenmodel</a:t>
            </a:r>
            <a:endParaRPr lang="de-DE" sz="2800" b="0" dirty="0">
              <a:latin typeface="Times"/>
              <a:cs typeface="Times"/>
            </a:endParaRPr>
          </a:p>
        </p:txBody>
      </p:sp>
      <p:grpSp>
        <p:nvGrpSpPr>
          <p:cNvPr id="29" name="Gruppierung 28"/>
          <p:cNvGrpSpPr/>
          <p:nvPr/>
        </p:nvGrpSpPr>
        <p:grpSpPr>
          <a:xfrm>
            <a:off x="2633135" y="3327401"/>
            <a:ext cx="3829048" cy="1430865"/>
            <a:chOff x="2633135" y="3327401"/>
            <a:chExt cx="3829048" cy="1430865"/>
          </a:xfrm>
        </p:grpSpPr>
        <p:pic>
          <p:nvPicPr>
            <p:cNvPr id="2" name="Bild 1" descr="Bildschirmfoto 2014-08-12 um 4.01.09 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3061" y="3736454"/>
              <a:ext cx="797983" cy="971040"/>
            </a:xfrm>
            <a:prstGeom prst="rect">
              <a:avLst/>
            </a:prstGeom>
          </p:spPr>
        </p:pic>
        <p:sp>
          <p:nvSpPr>
            <p:cNvPr id="3" name="Textfeld 2"/>
            <p:cNvSpPr txBox="1"/>
            <p:nvPr/>
          </p:nvSpPr>
          <p:spPr>
            <a:xfrm>
              <a:off x="2633135" y="3327401"/>
              <a:ext cx="11464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  <a:latin typeface="Times"/>
                  <a:cs typeface="Times"/>
                </a:rPr>
                <a:t>numerisch</a:t>
              </a:r>
              <a:endParaRPr lang="de-DE" dirty="0">
                <a:solidFill>
                  <a:srgbClr val="FF0000"/>
                </a:solidFill>
                <a:latin typeface="Times"/>
                <a:cs typeface="Times"/>
              </a:endParaRPr>
            </a:p>
          </p:txBody>
        </p:sp>
        <p:pic>
          <p:nvPicPr>
            <p:cNvPr id="4" name="Bild 3" descr="Bildschirmfoto 2014-08-12 um 4.03.17 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7719" y="3736454"/>
              <a:ext cx="927491" cy="1021812"/>
            </a:xfrm>
            <a:prstGeom prst="rect">
              <a:avLst/>
            </a:prstGeom>
          </p:spPr>
        </p:pic>
        <p:sp>
          <p:nvSpPr>
            <p:cNvPr id="26" name="Textfeld 25"/>
            <p:cNvSpPr txBox="1"/>
            <p:nvPr/>
          </p:nvSpPr>
          <p:spPr>
            <a:xfrm>
              <a:off x="4010023" y="3327401"/>
              <a:ext cx="5950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>
                  <a:solidFill>
                    <a:srgbClr val="FF0000"/>
                  </a:solidFill>
                  <a:latin typeface="Times"/>
                  <a:cs typeface="Times"/>
                </a:rPr>
                <a:t>T</a:t>
              </a:r>
              <a:r>
                <a:rPr lang="de-DE" dirty="0" smtClean="0">
                  <a:solidFill>
                    <a:srgbClr val="FF0000"/>
                  </a:solidFill>
                  <a:latin typeface="Times"/>
                  <a:cs typeface="Times"/>
                </a:rPr>
                <a:t>ext</a:t>
              </a:r>
              <a:endParaRPr lang="de-DE" dirty="0">
                <a:solidFill>
                  <a:srgbClr val="FF0000"/>
                </a:solidFill>
                <a:latin typeface="Times"/>
                <a:cs typeface="Times"/>
              </a:endParaRPr>
            </a:p>
          </p:txBody>
        </p:sp>
        <p:pic>
          <p:nvPicPr>
            <p:cNvPr id="27" name="Bild 26" descr="Bildschirmfoto 2014-08-12 um 4.10.06 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6867" y="3736454"/>
              <a:ext cx="1475316" cy="960403"/>
            </a:xfrm>
            <a:prstGeom prst="rect">
              <a:avLst/>
            </a:prstGeom>
          </p:spPr>
        </p:pic>
        <p:sp>
          <p:nvSpPr>
            <p:cNvPr id="28" name="Textfeld 27"/>
            <p:cNvSpPr txBox="1"/>
            <p:nvPr/>
          </p:nvSpPr>
          <p:spPr>
            <a:xfrm>
              <a:off x="5274739" y="3327401"/>
              <a:ext cx="8130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  <a:latin typeface="Times"/>
                  <a:cs typeface="Times"/>
                </a:rPr>
                <a:t>Objekt</a:t>
              </a:r>
              <a:endParaRPr lang="de-DE" dirty="0">
                <a:solidFill>
                  <a:srgbClr val="FF0000"/>
                </a:solidFill>
                <a:latin typeface="Times"/>
                <a:cs typeface="Times"/>
              </a:endParaRPr>
            </a:p>
          </p:txBody>
        </p:sp>
      </p:grpSp>
      <p:grpSp>
        <p:nvGrpSpPr>
          <p:cNvPr id="18" name="Gruppierung 17"/>
          <p:cNvGrpSpPr/>
          <p:nvPr/>
        </p:nvGrpSpPr>
        <p:grpSpPr>
          <a:xfrm>
            <a:off x="6642581" y="1110549"/>
            <a:ext cx="2137837" cy="1993507"/>
            <a:chOff x="3126327" y="1110549"/>
            <a:chExt cx="2137837" cy="1993507"/>
          </a:xfrm>
        </p:grpSpPr>
        <p:sp>
          <p:nvSpPr>
            <p:cNvPr id="30" name="Textfeld 29"/>
            <p:cNvSpPr txBox="1"/>
            <p:nvPr/>
          </p:nvSpPr>
          <p:spPr>
            <a:xfrm>
              <a:off x="3747512" y="1110549"/>
              <a:ext cx="67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solidFill>
                    <a:srgbClr val="0000FF"/>
                  </a:solidFill>
                  <a:latin typeface="Times"/>
                  <a:cs typeface="Times"/>
                </a:rPr>
                <a:t>was?</a:t>
              </a:r>
              <a:endParaRPr lang="de-DE" b="1" dirty="0">
                <a:solidFill>
                  <a:srgbClr val="0000FF"/>
                </a:solidFill>
                <a:latin typeface="Times"/>
                <a:cs typeface="Times"/>
              </a:endParaRPr>
            </a:p>
          </p:txBody>
        </p:sp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270266" y="1700014"/>
              <a:ext cx="954491" cy="6338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2" name="Bild 31" descr="Bildschirmfoto 2014-08-12 um 4.34.38 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5693" y="1522216"/>
              <a:ext cx="590550" cy="820499"/>
            </a:xfrm>
            <a:prstGeom prst="rect">
              <a:avLst/>
            </a:prstGeom>
          </p:spPr>
        </p:pic>
        <p:sp>
          <p:nvSpPr>
            <p:cNvPr id="33" name="Textfeld 32"/>
            <p:cNvSpPr txBox="1"/>
            <p:nvPr/>
          </p:nvSpPr>
          <p:spPr>
            <a:xfrm>
              <a:off x="3126327" y="2734724"/>
              <a:ext cx="21378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i="1" dirty="0">
                  <a:latin typeface="Times"/>
                  <a:cs typeface="Times"/>
                </a:rPr>
                <a:t>P</a:t>
              </a:r>
              <a:r>
                <a:rPr lang="de-DE" i="1" dirty="0" smtClean="0">
                  <a:latin typeface="Times"/>
                  <a:cs typeface="Times"/>
                </a:rPr>
                <a:t>arameter [Einheit]</a:t>
              </a:r>
              <a:endParaRPr lang="de-DE" i="1" dirty="0">
                <a:latin typeface="Times"/>
                <a:cs typeface="Times"/>
              </a:endParaRPr>
            </a:p>
          </p:txBody>
        </p:sp>
      </p:grpSp>
      <p:grpSp>
        <p:nvGrpSpPr>
          <p:cNvPr id="19" name="Gruppierung 18"/>
          <p:cNvGrpSpPr/>
          <p:nvPr/>
        </p:nvGrpSpPr>
        <p:grpSpPr>
          <a:xfrm>
            <a:off x="2658397" y="1110549"/>
            <a:ext cx="3229037" cy="1993507"/>
            <a:chOff x="5798800" y="1110549"/>
            <a:chExt cx="3229037" cy="1993507"/>
          </a:xfrm>
        </p:grpSpPr>
        <p:sp>
          <p:nvSpPr>
            <p:cNvPr id="34" name="Textfeld 33"/>
            <p:cNvSpPr txBox="1"/>
            <p:nvPr/>
          </p:nvSpPr>
          <p:spPr>
            <a:xfrm>
              <a:off x="6301254" y="1110549"/>
              <a:ext cx="8389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solidFill>
                    <a:srgbClr val="0000FF"/>
                  </a:solidFill>
                  <a:latin typeface="Times"/>
                  <a:cs typeface="Times"/>
                </a:rPr>
                <a:t>wann?</a:t>
              </a:r>
              <a:endParaRPr lang="de-DE" b="1" dirty="0">
                <a:solidFill>
                  <a:srgbClr val="0000FF"/>
                </a:solidFill>
                <a:latin typeface="Times"/>
                <a:cs typeface="Times"/>
              </a:endParaRPr>
            </a:p>
          </p:txBody>
        </p:sp>
        <p:pic>
          <p:nvPicPr>
            <p:cNvPr id="35" name="Picture 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798800" y="1573009"/>
              <a:ext cx="740300" cy="7875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6" name="Bild 35" descr="Bildschirmfoto 2014-08-12 um 4.37.37 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2169" y="1395211"/>
              <a:ext cx="1950039" cy="1192901"/>
            </a:xfrm>
            <a:prstGeom prst="rect">
              <a:avLst/>
            </a:prstGeom>
          </p:spPr>
        </p:pic>
        <p:sp>
          <p:nvSpPr>
            <p:cNvPr id="37" name="Textfeld 36"/>
            <p:cNvSpPr txBox="1"/>
            <p:nvPr/>
          </p:nvSpPr>
          <p:spPr>
            <a:xfrm>
              <a:off x="5887434" y="2734724"/>
              <a:ext cx="31404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i="1" dirty="0" smtClean="0">
                  <a:latin typeface="Times"/>
                  <a:cs typeface="Times"/>
                </a:rPr>
                <a:t>Datum/Uhrzeit </a:t>
              </a:r>
              <a:r>
                <a:rPr lang="de-DE" dirty="0" smtClean="0">
                  <a:latin typeface="Times"/>
                  <a:cs typeface="Times"/>
                </a:rPr>
                <a:t>oder</a:t>
              </a:r>
              <a:r>
                <a:rPr lang="de-DE" i="1" dirty="0" smtClean="0">
                  <a:latin typeface="Times"/>
                  <a:cs typeface="Times"/>
                </a:rPr>
                <a:t> geol. Alter</a:t>
              </a:r>
              <a:endParaRPr lang="de-DE" i="1" dirty="0">
                <a:latin typeface="Times"/>
                <a:cs typeface="Times"/>
              </a:endParaRPr>
            </a:p>
          </p:txBody>
        </p:sp>
      </p:grpSp>
      <p:grpSp>
        <p:nvGrpSpPr>
          <p:cNvPr id="20" name="Gruppierung 19"/>
          <p:cNvGrpSpPr/>
          <p:nvPr/>
        </p:nvGrpSpPr>
        <p:grpSpPr>
          <a:xfrm>
            <a:off x="7155950" y="4429483"/>
            <a:ext cx="1624468" cy="1993507"/>
            <a:chOff x="7155950" y="4429483"/>
            <a:chExt cx="1624468" cy="1993507"/>
          </a:xfrm>
        </p:grpSpPr>
        <p:sp>
          <p:nvSpPr>
            <p:cNvPr id="38" name="Textfeld 37"/>
            <p:cNvSpPr txBox="1"/>
            <p:nvPr/>
          </p:nvSpPr>
          <p:spPr>
            <a:xfrm>
              <a:off x="7782482" y="4429483"/>
              <a:ext cx="6335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solidFill>
                    <a:srgbClr val="0000FF"/>
                  </a:solidFill>
                  <a:latin typeface="Times"/>
                  <a:cs typeface="Times"/>
                </a:rPr>
                <a:t>wie?</a:t>
              </a:r>
              <a:endParaRPr lang="de-DE" b="1" dirty="0">
                <a:solidFill>
                  <a:srgbClr val="0000FF"/>
                </a:solidFill>
                <a:latin typeface="Times"/>
                <a:cs typeface="Times"/>
              </a:endParaRPr>
            </a:p>
          </p:txBody>
        </p:sp>
        <p:pic>
          <p:nvPicPr>
            <p:cNvPr id="39" name="Bild 38" descr="d28474db32.jp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5950" y="4917344"/>
              <a:ext cx="626532" cy="939798"/>
            </a:xfrm>
            <a:prstGeom prst="rect">
              <a:avLst/>
            </a:prstGeom>
          </p:spPr>
        </p:pic>
        <p:pic>
          <p:nvPicPr>
            <p:cNvPr id="40" name="Bild 39" descr="Bildschirmfoto 2014-08-12 um 4.44.46 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2771" y="4940744"/>
              <a:ext cx="837647" cy="998520"/>
            </a:xfrm>
            <a:prstGeom prst="rect">
              <a:avLst/>
            </a:prstGeom>
          </p:spPr>
        </p:pic>
        <p:sp>
          <p:nvSpPr>
            <p:cNvPr id="41" name="Textfeld 40"/>
            <p:cNvSpPr txBox="1"/>
            <p:nvPr/>
          </p:nvSpPr>
          <p:spPr>
            <a:xfrm>
              <a:off x="7367615" y="6053658"/>
              <a:ext cx="10541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i="1" dirty="0" smtClean="0">
                  <a:latin typeface="Times"/>
                  <a:cs typeface="Times"/>
                </a:rPr>
                <a:t>Methode</a:t>
              </a:r>
              <a:endParaRPr lang="de-DE" i="1" dirty="0">
                <a:latin typeface="Times"/>
                <a:cs typeface="Times"/>
              </a:endParaRPr>
            </a:p>
          </p:txBody>
        </p:sp>
      </p:grpSp>
      <p:grpSp>
        <p:nvGrpSpPr>
          <p:cNvPr id="21" name="Gruppierung 20"/>
          <p:cNvGrpSpPr/>
          <p:nvPr/>
        </p:nvGrpSpPr>
        <p:grpSpPr>
          <a:xfrm>
            <a:off x="3877719" y="4928020"/>
            <a:ext cx="1750073" cy="1758047"/>
            <a:chOff x="3877719" y="5029624"/>
            <a:chExt cx="1750073" cy="1758047"/>
          </a:xfrm>
        </p:grpSpPr>
        <p:pic>
          <p:nvPicPr>
            <p:cNvPr id="13" name="Bild 12" descr="Bildschirmfoto 2014-08-13 um 12.05.36 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230" y="5428487"/>
              <a:ext cx="734331" cy="923336"/>
            </a:xfrm>
            <a:prstGeom prst="rect">
              <a:avLst/>
            </a:prstGeom>
          </p:spPr>
        </p:pic>
        <p:pic>
          <p:nvPicPr>
            <p:cNvPr id="14" name="Bild 13" descr="Bildschirmfoto 2014-08-13 um 12.06.17 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792" y="5517195"/>
              <a:ext cx="635000" cy="596900"/>
            </a:xfrm>
            <a:prstGeom prst="rect">
              <a:avLst/>
            </a:prstGeom>
          </p:spPr>
        </p:pic>
        <p:sp>
          <p:nvSpPr>
            <p:cNvPr id="15" name="Textfeld 14"/>
            <p:cNvSpPr txBox="1"/>
            <p:nvPr/>
          </p:nvSpPr>
          <p:spPr>
            <a:xfrm>
              <a:off x="4560968" y="5029624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solidFill>
                    <a:srgbClr val="0000FF"/>
                  </a:solidFill>
                  <a:latin typeface="Times"/>
                  <a:cs typeface="Times"/>
                </a:rPr>
                <a:t>wer?</a:t>
              </a:r>
              <a:endParaRPr lang="de-DE" b="1" dirty="0">
                <a:solidFill>
                  <a:srgbClr val="0000FF"/>
                </a:solidFill>
                <a:latin typeface="Times"/>
                <a:cs typeface="Times"/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3877719" y="6418339"/>
              <a:ext cx="16355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i="1" dirty="0" smtClean="0">
                  <a:latin typeface="Times"/>
                  <a:cs typeface="Times"/>
                </a:rPr>
                <a:t>Autor/Referenz</a:t>
              </a:r>
              <a:endParaRPr lang="de-DE" i="1" dirty="0">
                <a:latin typeface="Times"/>
                <a:cs typeface="Times"/>
              </a:endParaRPr>
            </a:p>
          </p:txBody>
        </p:sp>
      </p:grpSp>
      <p:grpSp>
        <p:nvGrpSpPr>
          <p:cNvPr id="6" name="Gruppierung 5"/>
          <p:cNvGrpSpPr/>
          <p:nvPr/>
        </p:nvGrpSpPr>
        <p:grpSpPr>
          <a:xfrm>
            <a:off x="-871451" y="1110549"/>
            <a:ext cx="3700700" cy="6290563"/>
            <a:chOff x="-871451" y="1110549"/>
            <a:chExt cx="3700700" cy="6290563"/>
          </a:xfrm>
        </p:grpSpPr>
        <p:grpSp>
          <p:nvGrpSpPr>
            <p:cNvPr id="22" name="Gruppierung 21"/>
            <p:cNvGrpSpPr/>
            <p:nvPr/>
          </p:nvGrpSpPr>
          <p:grpSpPr>
            <a:xfrm>
              <a:off x="-871451" y="1110549"/>
              <a:ext cx="3700700" cy="6290563"/>
              <a:chOff x="-871451" y="1110549"/>
              <a:chExt cx="3700700" cy="6290563"/>
            </a:xfrm>
          </p:grpSpPr>
          <p:grpSp>
            <p:nvGrpSpPr>
              <p:cNvPr id="17" name="Gruppierung 16"/>
              <p:cNvGrpSpPr/>
              <p:nvPr/>
            </p:nvGrpSpPr>
            <p:grpSpPr>
              <a:xfrm>
                <a:off x="-871451" y="1110549"/>
                <a:ext cx="3226637" cy="6290563"/>
                <a:chOff x="-871451" y="1110549"/>
                <a:chExt cx="3226637" cy="6290563"/>
              </a:xfrm>
            </p:grpSpPr>
            <p:sp>
              <p:nvSpPr>
                <p:cNvPr id="43" name="Textfeld 42"/>
                <p:cNvSpPr txBox="1"/>
                <p:nvPr/>
              </p:nvSpPr>
              <p:spPr>
                <a:xfrm>
                  <a:off x="719666" y="1110549"/>
                  <a:ext cx="58221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b="1" dirty="0" smtClean="0">
                      <a:solidFill>
                        <a:srgbClr val="0000FF"/>
                      </a:solidFill>
                      <a:latin typeface="Times"/>
                      <a:cs typeface="Times"/>
                    </a:rPr>
                    <a:t>wo?</a:t>
                  </a:r>
                  <a:endParaRPr lang="de-DE" b="1" dirty="0">
                    <a:solidFill>
                      <a:srgbClr val="0000FF"/>
                    </a:solidFill>
                    <a:latin typeface="Times"/>
                    <a:cs typeface="Times"/>
                  </a:endParaRPr>
                </a:p>
              </p:txBody>
            </p:sp>
            <p:sp>
              <p:nvSpPr>
                <p:cNvPr id="49" name="Textfeld 48"/>
                <p:cNvSpPr txBox="1"/>
                <p:nvPr/>
              </p:nvSpPr>
              <p:spPr>
                <a:xfrm>
                  <a:off x="220133" y="3159667"/>
                  <a:ext cx="201633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i="1" dirty="0" err="1" smtClean="0">
                      <a:latin typeface="Times"/>
                      <a:cs typeface="Times"/>
                    </a:rPr>
                    <a:t>Latitude</a:t>
                  </a:r>
                  <a:r>
                    <a:rPr lang="de-DE" i="1" dirty="0" smtClean="0">
                      <a:latin typeface="Times"/>
                      <a:cs typeface="Times"/>
                    </a:rPr>
                    <a:t>/</a:t>
                  </a:r>
                  <a:r>
                    <a:rPr lang="de-DE" i="1" dirty="0" err="1" smtClean="0">
                      <a:latin typeface="Times"/>
                      <a:cs typeface="Times"/>
                    </a:rPr>
                    <a:t>Longitude</a:t>
                  </a:r>
                  <a:endParaRPr lang="de-DE" i="1" dirty="0">
                    <a:latin typeface="Times"/>
                    <a:cs typeface="Times"/>
                  </a:endParaRPr>
                </a:p>
              </p:txBody>
            </p:sp>
            <p:grpSp>
              <p:nvGrpSpPr>
                <p:cNvPr id="45" name="Gruppierung 44"/>
                <p:cNvGrpSpPr/>
                <p:nvPr/>
              </p:nvGrpSpPr>
              <p:grpSpPr>
                <a:xfrm>
                  <a:off x="-871451" y="3949117"/>
                  <a:ext cx="2765883" cy="3451995"/>
                  <a:chOff x="1087527" y="1894524"/>
                  <a:chExt cx="2308370" cy="3070616"/>
                </a:xfrm>
              </p:grpSpPr>
              <p:cxnSp>
                <p:nvCxnSpPr>
                  <p:cNvPr id="50" name="Gekrümmte Verbindung 49"/>
                  <p:cNvCxnSpPr/>
                  <p:nvPr/>
                </p:nvCxnSpPr>
                <p:spPr>
                  <a:xfrm>
                    <a:off x="2324612" y="3294184"/>
                    <a:ext cx="690889" cy="526129"/>
                  </a:xfrm>
                  <a:prstGeom prst="curvedConnector3">
                    <a:avLst>
                      <a:gd name="adj1" fmla="val 50000"/>
                    </a:avLst>
                  </a:prstGeom>
                  <a:ln w="76200" cmpd="sng"/>
                  <a:effectLst>
                    <a:outerShdw blurRad="41275" dist="88900" dir="7740000" rotWithShape="0">
                      <a:schemeClr val="accent6">
                        <a:lumMod val="50000"/>
                      </a:scheme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1" name="Sonne 50"/>
                  <p:cNvSpPr/>
                  <p:nvPr/>
                </p:nvSpPr>
                <p:spPr>
                  <a:xfrm>
                    <a:off x="2247956" y="1894524"/>
                    <a:ext cx="619683" cy="676264"/>
                  </a:xfrm>
                  <a:prstGeom prst="sun">
                    <a:avLst/>
                  </a:pr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52" name="Wolke 51"/>
                  <p:cNvSpPr/>
                  <p:nvPr/>
                </p:nvSpPr>
                <p:spPr>
                  <a:xfrm>
                    <a:off x="2638753" y="2195998"/>
                    <a:ext cx="457771" cy="545708"/>
                  </a:xfrm>
                  <a:prstGeom prst="cloud">
                    <a:avLst/>
                  </a:prstGeom>
                  <a:ln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53" name="Akkord 52"/>
                  <p:cNvSpPr/>
                  <p:nvPr/>
                </p:nvSpPr>
                <p:spPr>
                  <a:xfrm rot="8058424">
                    <a:off x="1986479" y="3389017"/>
                    <a:ext cx="676264" cy="619683"/>
                  </a:xfrm>
                  <a:prstGeom prst="chord">
                    <a:avLst/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54" name="Rechteck 53"/>
                  <p:cNvSpPr/>
                  <p:nvPr/>
                </p:nvSpPr>
                <p:spPr>
                  <a:xfrm rot="1798574">
                    <a:off x="1923383" y="3624804"/>
                    <a:ext cx="946414" cy="740425"/>
                  </a:xfrm>
                  <a:prstGeom prst="rect">
                    <a:avLst/>
                  </a:prstGeom>
                  <a:solidFill>
                    <a:srgbClr val="984807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55" name="Akkord 54"/>
                  <p:cNvSpPr/>
                  <p:nvPr/>
                </p:nvSpPr>
                <p:spPr>
                  <a:xfrm rot="19255955">
                    <a:off x="2665252" y="3156882"/>
                    <a:ext cx="619683" cy="676264"/>
                  </a:xfrm>
                  <a:prstGeom prst="chord">
                    <a:avLst/>
                  </a:prstGeom>
                  <a:solidFill>
                    <a:schemeClr val="tx2">
                      <a:lumMod val="60000"/>
                      <a:lumOff val="4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56" name="Rechteck 55"/>
                  <p:cNvSpPr/>
                  <p:nvPr/>
                </p:nvSpPr>
                <p:spPr>
                  <a:xfrm rot="1725269">
                    <a:off x="2304390" y="3086211"/>
                    <a:ext cx="974635" cy="412723"/>
                  </a:xfrm>
                  <a:prstGeom prst="rect">
                    <a:avLst/>
                  </a:prstGeom>
                  <a:solidFill>
                    <a:schemeClr val="tx2">
                      <a:lumMod val="60000"/>
                      <a:lumOff val="4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57" name="Rechteck 56"/>
                  <p:cNvSpPr/>
                  <p:nvPr/>
                </p:nvSpPr>
                <p:spPr>
                  <a:xfrm>
                    <a:off x="2247956" y="2855825"/>
                    <a:ext cx="1136023" cy="36998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58" name="Rechteck 57"/>
                  <p:cNvSpPr/>
                  <p:nvPr/>
                </p:nvSpPr>
                <p:spPr>
                  <a:xfrm>
                    <a:off x="2975570" y="3184184"/>
                    <a:ext cx="420327" cy="95102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59" name="Oval 58"/>
                  <p:cNvSpPr/>
                  <p:nvPr/>
                </p:nvSpPr>
                <p:spPr>
                  <a:xfrm>
                    <a:off x="1116263" y="3080464"/>
                    <a:ext cx="1678197" cy="280473"/>
                  </a:xfrm>
                  <a:prstGeom prst="ellipse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60" name="Rechteck 59"/>
                  <p:cNvSpPr/>
                  <p:nvPr/>
                </p:nvSpPr>
                <p:spPr>
                  <a:xfrm>
                    <a:off x="1784510" y="4014120"/>
                    <a:ext cx="1188416" cy="95102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61" name="Rechteck 60"/>
                  <p:cNvSpPr/>
                  <p:nvPr/>
                </p:nvSpPr>
                <p:spPr>
                  <a:xfrm>
                    <a:off x="1087527" y="2855824"/>
                    <a:ext cx="1188416" cy="123512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/>
                  <a:p>
                    <a:endParaRPr lang="de-DE"/>
                  </a:p>
                </p:txBody>
              </p:sp>
            </p:grpSp>
            <p:sp>
              <p:nvSpPr>
                <p:cNvPr id="9" name="Textfeld 8"/>
                <p:cNvSpPr txBox="1"/>
                <p:nvPr/>
              </p:nvSpPr>
              <p:spPr>
                <a:xfrm>
                  <a:off x="1736582" y="4566847"/>
                  <a:ext cx="61860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i="1" dirty="0" smtClean="0">
                      <a:latin typeface="Times"/>
                      <a:cs typeface="Times"/>
                    </a:rPr>
                    <a:t>Luft</a:t>
                  </a:r>
                  <a:endParaRPr lang="de-DE" i="1" dirty="0">
                    <a:latin typeface="Times"/>
                    <a:cs typeface="Times"/>
                  </a:endParaRPr>
                </a:p>
              </p:txBody>
            </p:sp>
            <p:sp>
              <p:nvSpPr>
                <p:cNvPr id="10" name="Textfeld 9"/>
                <p:cNvSpPr txBox="1"/>
                <p:nvPr/>
              </p:nvSpPr>
              <p:spPr>
                <a:xfrm>
                  <a:off x="1736582" y="5153287"/>
                  <a:ext cx="54150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i="1" dirty="0" smtClean="0">
                      <a:latin typeface="Times"/>
                      <a:cs typeface="Times"/>
                    </a:rPr>
                    <a:t>Eis</a:t>
                  </a:r>
                  <a:endParaRPr lang="de-DE" i="1" dirty="0">
                    <a:latin typeface="Times"/>
                    <a:cs typeface="Times"/>
                  </a:endParaRPr>
                </a:p>
              </p:txBody>
            </p:sp>
          </p:grpSp>
          <p:sp>
            <p:nvSpPr>
              <p:cNvPr id="11" name="Textfeld 10"/>
              <p:cNvSpPr txBox="1"/>
              <p:nvPr/>
            </p:nvSpPr>
            <p:spPr>
              <a:xfrm>
                <a:off x="1736582" y="5635751"/>
                <a:ext cx="9050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i="1" dirty="0" smtClean="0">
                    <a:latin typeface="Times"/>
                    <a:cs typeface="Times"/>
                  </a:rPr>
                  <a:t>Wasser</a:t>
                </a:r>
                <a:endParaRPr lang="de-DE" i="1" dirty="0">
                  <a:latin typeface="Times"/>
                  <a:cs typeface="Times"/>
                </a:endParaRPr>
              </a:p>
            </p:txBody>
          </p:sp>
          <p:sp>
            <p:nvSpPr>
              <p:cNvPr id="12" name="Textfeld 11"/>
              <p:cNvSpPr txBox="1"/>
              <p:nvPr/>
            </p:nvSpPr>
            <p:spPr>
              <a:xfrm>
                <a:off x="1736582" y="6077964"/>
                <a:ext cx="10926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i="1" dirty="0" smtClean="0">
                    <a:latin typeface="Times"/>
                    <a:cs typeface="Times"/>
                  </a:rPr>
                  <a:t>Sediment</a:t>
                </a:r>
                <a:endParaRPr lang="de-DE" i="1" dirty="0">
                  <a:latin typeface="Times"/>
                  <a:cs typeface="Times"/>
                </a:endParaRPr>
              </a:p>
            </p:txBody>
          </p:sp>
        </p:grpSp>
        <p:pic>
          <p:nvPicPr>
            <p:cNvPr id="5" name="Bild 4" descr="Bildschirmfoto 2014-08-19 um 3.47.36 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278" y="1548813"/>
              <a:ext cx="1611285" cy="15581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9542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Bildschirmfoto 2014-08-20 um 4.53.02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05" y="1262063"/>
            <a:ext cx="8422737" cy="4941170"/>
          </a:xfrm>
          <a:prstGeom prst="rect">
            <a:avLst/>
          </a:prstGeom>
        </p:spPr>
      </p:pic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pPr algn="l"/>
            <a:r>
              <a:rPr lang="de-DE" sz="2800" b="0" dirty="0" smtClean="0">
                <a:latin typeface="Times"/>
                <a:cs typeface="Times"/>
              </a:rPr>
              <a:t>Daten in PANGAEA</a:t>
            </a:r>
            <a:endParaRPr lang="de-DE" sz="2800" b="0" dirty="0">
              <a:latin typeface="Times"/>
              <a:cs typeface="Times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4670148" y="2246454"/>
            <a:ext cx="1474784" cy="1229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0899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</Words>
  <Application>Microsoft Macintosh PowerPoint</Application>
  <PresentationFormat>Bildschirmpräsentation (4:3)</PresentationFormat>
  <Paragraphs>158</Paragraphs>
  <Slides>23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4" baseType="lpstr"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PANGAEA Betreiber</vt:lpstr>
      <vt:lpstr>Datenmodel</vt:lpstr>
      <vt:lpstr>Datenmodel</vt:lpstr>
      <vt:lpstr>Daten in PANGAEA</vt:lpstr>
      <vt:lpstr>Daten in PANGAEA</vt:lpstr>
      <vt:lpstr>Daten in PANGAEA</vt:lpstr>
      <vt:lpstr>Verlags-Kooperation</vt:lpstr>
      <vt:lpstr>Daten in PANGAEA</vt:lpstr>
      <vt:lpstr>Daten in PANGAEA</vt:lpstr>
      <vt:lpstr>Datensuche</vt:lpstr>
      <vt:lpstr>Datensuche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AWI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Stefanie Schumacher</dc:creator>
  <cp:lastModifiedBy>Stefanie Schumacher</cp:lastModifiedBy>
  <cp:revision>59</cp:revision>
  <dcterms:created xsi:type="dcterms:W3CDTF">2014-08-19T12:55:59Z</dcterms:created>
  <dcterms:modified xsi:type="dcterms:W3CDTF">2014-10-06T09:12:56Z</dcterms:modified>
</cp:coreProperties>
</file>